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sldIdLst>
    <p:sldId id="335" r:id="rId2"/>
    <p:sldId id="336" r:id="rId3"/>
    <p:sldId id="337" r:id="rId4"/>
    <p:sldId id="338" r:id="rId5"/>
    <p:sldId id="339" r:id="rId6"/>
    <p:sldId id="340" r:id="rId7"/>
    <p:sldId id="341" r:id="rId8"/>
    <p:sldId id="342" r:id="rId9"/>
    <p:sldId id="334" r:id="rId10"/>
    <p:sldId id="262" r:id="rId11"/>
    <p:sldId id="265" r:id="rId12"/>
    <p:sldId id="320" r:id="rId13"/>
    <p:sldId id="268" r:id="rId14"/>
    <p:sldId id="269" r:id="rId15"/>
    <p:sldId id="323" r:id="rId16"/>
    <p:sldId id="270" r:id="rId17"/>
    <p:sldId id="322" r:id="rId18"/>
    <p:sldId id="271" r:id="rId19"/>
    <p:sldId id="272" r:id="rId20"/>
    <p:sldId id="273" r:id="rId21"/>
    <p:sldId id="324" r:id="rId22"/>
    <p:sldId id="274" r:id="rId23"/>
    <p:sldId id="275" r:id="rId24"/>
    <p:sldId id="276" r:id="rId25"/>
    <p:sldId id="277" r:id="rId26"/>
    <p:sldId id="325" r:id="rId27"/>
    <p:sldId id="327" r:id="rId28"/>
    <p:sldId id="278" r:id="rId29"/>
    <p:sldId id="279" r:id="rId30"/>
    <p:sldId id="326" r:id="rId31"/>
    <p:sldId id="280" r:id="rId32"/>
    <p:sldId id="283" r:id="rId33"/>
    <p:sldId id="328" r:id="rId34"/>
    <p:sldId id="290" r:id="rId35"/>
    <p:sldId id="291" r:id="rId36"/>
    <p:sldId id="292" r:id="rId37"/>
    <p:sldId id="293" r:id="rId38"/>
    <p:sldId id="294" r:id="rId39"/>
    <p:sldId id="295" r:id="rId40"/>
    <p:sldId id="329" r:id="rId41"/>
    <p:sldId id="298" r:id="rId42"/>
    <p:sldId id="299" r:id="rId43"/>
    <p:sldId id="345" r:id="rId44"/>
    <p:sldId id="300" r:id="rId45"/>
    <p:sldId id="302" r:id="rId46"/>
    <p:sldId id="303" r:id="rId47"/>
    <p:sldId id="330" r:id="rId48"/>
    <p:sldId id="331" r:id="rId49"/>
    <p:sldId id="304" r:id="rId50"/>
    <p:sldId id="305" r:id="rId51"/>
    <p:sldId id="309" r:id="rId52"/>
    <p:sldId id="344" r:id="rId53"/>
    <p:sldId id="343" r:id="rId54"/>
    <p:sldId id="332"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6" autoAdjust="0"/>
    <p:restoredTop sz="92512" autoAdjust="0"/>
  </p:normalViewPr>
  <p:slideViewPr>
    <p:cSldViewPr>
      <p:cViewPr varScale="1">
        <p:scale>
          <a:sx n="69" d="100"/>
          <a:sy n="69"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EA9C3-2DFD-489C-BE51-EB0AD99478F9}" type="datetimeFigureOut">
              <a:rPr lang="en-US" smtClean="0"/>
              <a:pPr/>
              <a:t>4/24/2012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8BD59-F6CB-4EA8-B20A-93DB3F6DCD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E65BD-32F7-456C-989A-944F47E9C53B}" type="slidenum">
              <a:rPr lang="en-US"/>
              <a:pPr/>
              <a:t>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6DCF4-9752-47FC-B955-D5F47DE05CD4}" type="slidenum">
              <a:rPr lang="en-US"/>
              <a:pPr/>
              <a:t>15</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9B465-FD1B-4BF7-ABCA-AEA21D9C4497}" type="slidenum">
              <a:rPr lang="en-US"/>
              <a:pPr/>
              <a:t>17</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1562C-34C0-438D-BA24-480DE7861547}" type="slidenum">
              <a:rPr lang="en-US"/>
              <a:pPr/>
              <a:t>26</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0B01C-8B69-46C7-B334-07E04466E997}" type="slidenum">
              <a:rPr lang="en-US"/>
              <a:pPr/>
              <a:t>27</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3AED5-DC98-420D-868C-F7BB0D10BC3F}" type="slidenum">
              <a:rPr lang="en-US"/>
              <a:pPr/>
              <a:t>30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705AC-5584-4FB3-B869-1C7C4A78C1C2}" type="slidenum">
              <a:rPr lang="en-US"/>
              <a:pPr/>
              <a:t>40</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55CC6-2ECC-4EAB-A4C8-58E10E0B2E4E}" type="slidenum">
              <a:rPr lang="en-US"/>
              <a:pPr/>
              <a:t>2</a:t>
            </a:fld>
            <a:endParaRPr lang="en-US"/>
          </a:p>
        </p:txBody>
      </p:sp>
      <p:sp>
        <p:nvSpPr>
          <p:cNvPr id="144386" name="Rectangle 1026"/>
          <p:cNvSpPr>
            <a:spLocks noGrp="1" noRot="1" noChangeAspect="1" noChangeArrowheads="1" noTextEdit="1"/>
          </p:cNvSpPr>
          <p:nvPr>
            <p:ph type="sldImg"/>
          </p:nvPr>
        </p:nvSpPr>
        <p:spPr>
          <a:ln/>
        </p:spPr>
      </p:sp>
      <p:sp>
        <p:nvSpPr>
          <p:cNvPr id="14438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DC665-6666-47B0-A6FB-9A91E119C04E}" type="slidenum">
              <a:rPr lang="en-US"/>
              <a:pPr/>
              <a:t>3</a:t>
            </a:fld>
            <a:endParaRPr lang="en-US"/>
          </a:p>
        </p:txBody>
      </p:sp>
      <p:sp>
        <p:nvSpPr>
          <p:cNvPr id="145410" name="Rectangle 1026"/>
          <p:cNvSpPr>
            <a:spLocks noGrp="1" noRot="1" noChangeAspect="1" noChangeArrowheads="1" noTextEdit="1"/>
          </p:cNvSpPr>
          <p:nvPr>
            <p:ph type="sldImg"/>
          </p:nvPr>
        </p:nvSpPr>
        <p:spPr>
          <a:ln/>
        </p:spPr>
      </p:sp>
      <p:sp>
        <p:nvSpPr>
          <p:cNvPr id="14541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F4812-8FEA-4E2C-A67C-0B72CB09288C}" type="slidenum">
              <a:rPr lang="en-US"/>
              <a:pPr/>
              <a:t>4</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8671A-25F3-406C-B70B-FCB63E698684}" type="slidenum">
              <a:rPr lang="en-US"/>
              <a:pPr/>
              <a:t>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7943A-2AA5-483F-BF02-E5E441763264}" type="slidenum">
              <a:rPr lang="en-US"/>
              <a:pPr/>
              <a:t>6</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FA269-35B6-431C-8637-A457550F34CE}" type="slidenum">
              <a:rPr lang="en-US"/>
              <a:pPr/>
              <a:t>7</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EF917-EBEF-4C79-864D-A8BA2EC494D6}" type="slidenum">
              <a:rPr lang="en-US"/>
              <a:pPr/>
              <a:t>8</a:t>
            </a:fld>
            <a:endParaRPr lang="en-US"/>
          </a:p>
        </p:txBody>
      </p:sp>
      <p:sp>
        <p:nvSpPr>
          <p:cNvPr id="150530" name="Rectangle 1026"/>
          <p:cNvSpPr>
            <a:spLocks noGrp="1" noRot="1" noChangeAspect="1" noChangeArrowheads="1" noTextEdit="1"/>
          </p:cNvSpPr>
          <p:nvPr>
            <p:ph type="sldImg"/>
          </p:nvPr>
        </p:nvSpPr>
        <p:spPr>
          <a:ln/>
        </p:spPr>
      </p:sp>
      <p:sp>
        <p:nvSpPr>
          <p:cNvPr id="1505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474EB-53FB-45F9-8DA1-64B56CCB6882}" type="slidenum">
              <a:rPr lang="en-US"/>
              <a:pPr/>
              <a:t>12</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0"/>
            <a:ext cx="2160587"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 y="0"/>
            <a:ext cx="6329363"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450" y="0"/>
            <a:ext cx="2101850" cy="320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1600">
          <a:solidFill>
            <a:schemeClr val="tx2"/>
          </a:solidFill>
          <a:latin typeface="+mj-lt"/>
          <a:ea typeface="+mj-ea"/>
          <a:cs typeface="+mj-cs"/>
        </a:defRPr>
      </a:lvl1pPr>
      <a:lvl2pPr algn="l" rtl="0" fontAlgn="base">
        <a:spcBef>
          <a:spcPct val="0"/>
        </a:spcBef>
        <a:spcAft>
          <a:spcPct val="0"/>
        </a:spcAft>
        <a:defRPr sz="1600">
          <a:solidFill>
            <a:schemeClr val="tx2"/>
          </a:solidFill>
          <a:latin typeface="Arial" charset="0"/>
          <a:ea typeface="ＭＳ Ｐゴシック" pitchFamily="48" charset="-128"/>
        </a:defRPr>
      </a:lvl2pPr>
      <a:lvl3pPr algn="l" rtl="0" fontAlgn="base">
        <a:spcBef>
          <a:spcPct val="0"/>
        </a:spcBef>
        <a:spcAft>
          <a:spcPct val="0"/>
        </a:spcAft>
        <a:defRPr sz="1600">
          <a:solidFill>
            <a:schemeClr val="tx2"/>
          </a:solidFill>
          <a:latin typeface="Arial" charset="0"/>
          <a:ea typeface="ＭＳ Ｐゴシック" pitchFamily="48" charset="-128"/>
        </a:defRPr>
      </a:lvl3pPr>
      <a:lvl4pPr algn="l" rtl="0" fontAlgn="base">
        <a:spcBef>
          <a:spcPct val="0"/>
        </a:spcBef>
        <a:spcAft>
          <a:spcPct val="0"/>
        </a:spcAft>
        <a:defRPr sz="1600">
          <a:solidFill>
            <a:schemeClr val="tx2"/>
          </a:solidFill>
          <a:latin typeface="Arial" charset="0"/>
          <a:ea typeface="ＭＳ Ｐゴシック" pitchFamily="48" charset="-128"/>
        </a:defRPr>
      </a:lvl4pPr>
      <a:lvl5pPr algn="l" rtl="0" fontAlgn="base">
        <a:spcBef>
          <a:spcPct val="0"/>
        </a:spcBef>
        <a:spcAft>
          <a:spcPct val="0"/>
        </a:spcAft>
        <a:defRPr sz="1600">
          <a:solidFill>
            <a:schemeClr val="tx2"/>
          </a:solidFill>
          <a:latin typeface="Arial" charset="0"/>
          <a:ea typeface="ＭＳ Ｐゴシック" pitchFamily="48" charset="-128"/>
        </a:defRPr>
      </a:lvl5pPr>
      <a:lvl6pPr marL="457200" algn="l" rtl="0" fontAlgn="base">
        <a:spcBef>
          <a:spcPct val="0"/>
        </a:spcBef>
        <a:spcAft>
          <a:spcPct val="0"/>
        </a:spcAft>
        <a:defRPr sz="1600">
          <a:solidFill>
            <a:schemeClr val="tx2"/>
          </a:solidFill>
          <a:latin typeface="Arial" charset="0"/>
          <a:ea typeface="ＭＳ Ｐゴシック" pitchFamily="48" charset="-128"/>
        </a:defRPr>
      </a:lvl6pPr>
      <a:lvl7pPr marL="914400" algn="l" rtl="0" fontAlgn="base">
        <a:spcBef>
          <a:spcPct val="0"/>
        </a:spcBef>
        <a:spcAft>
          <a:spcPct val="0"/>
        </a:spcAft>
        <a:defRPr sz="1600">
          <a:solidFill>
            <a:schemeClr val="tx2"/>
          </a:solidFill>
          <a:latin typeface="Arial" charset="0"/>
          <a:ea typeface="ＭＳ Ｐゴシック" pitchFamily="48" charset="-128"/>
        </a:defRPr>
      </a:lvl7pPr>
      <a:lvl8pPr marL="1371600" algn="l" rtl="0" fontAlgn="base">
        <a:spcBef>
          <a:spcPct val="0"/>
        </a:spcBef>
        <a:spcAft>
          <a:spcPct val="0"/>
        </a:spcAft>
        <a:defRPr sz="1600">
          <a:solidFill>
            <a:schemeClr val="tx2"/>
          </a:solidFill>
          <a:latin typeface="Arial" charset="0"/>
          <a:ea typeface="ＭＳ Ｐゴシック" pitchFamily="48" charset="-128"/>
        </a:defRPr>
      </a:lvl8pPr>
      <a:lvl9pPr marL="1828800" algn="l" rtl="0" fontAlgn="base">
        <a:spcBef>
          <a:spcPct val="0"/>
        </a:spcBef>
        <a:spcAft>
          <a:spcPct val="0"/>
        </a:spcAft>
        <a:defRPr sz="1600">
          <a:solidFill>
            <a:schemeClr val="tx2"/>
          </a:solidFill>
          <a:latin typeface="Arial" charset="0"/>
          <a:ea typeface="ＭＳ Ｐゴシック" pitchFamily="4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051"/>
          <p:cNvSpPr>
            <a:spLocks noGrp="1" noChangeArrowheads="1"/>
          </p:cNvSpPr>
          <p:nvPr>
            <p:ph type="body" idx="1"/>
          </p:nvPr>
        </p:nvSpPr>
        <p:spPr>
          <a:xfrm>
            <a:off x="457200" y="1828800"/>
            <a:ext cx="8382000" cy="2514600"/>
          </a:xfrm>
        </p:spPr>
        <p:txBody>
          <a:bodyPr/>
          <a:lstStyle/>
          <a:p>
            <a:pPr>
              <a:buClr>
                <a:srgbClr val="FFFFFF"/>
              </a:buClr>
            </a:pPr>
            <a:r>
              <a:rPr lang="en-US" altLang="en-US" sz="6000" b="1" dirty="0">
                <a:solidFill>
                  <a:srgbClr val="FF0000"/>
                </a:solidFill>
                <a:latin typeface="Times New Roman" pitchFamily="18" charset="0"/>
                <a:cs typeface="Times New Roman" pitchFamily="18" charset="0"/>
              </a:rPr>
              <a:t>Control of Gene Expression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16_Figure02"/>
          <p:cNvPicPr>
            <a:picLocks noChangeAspect="1" noChangeArrowheads="1"/>
          </p:cNvPicPr>
          <p:nvPr/>
        </p:nvPicPr>
        <p:blipFill>
          <a:blip r:embed="rId2" cstate="print"/>
          <a:srcRect/>
          <a:stretch>
            <a:fillRect/>
          </a:stretch>
        </p:blipFill>
        <p:spPr bwMode="auto">
          <a:xfrm>
            <a:off x="914400" y="1066800"/>
            <a:ext cx="7475537" cy="5518154"/>
          </a:xfrm>
          <a:prstGeom prst="rect">
            <a:avLst/>
          </a:prstGeom>
          <a:noFill/>
        </p:spPr>
      </p:pic>
      <p:sp>
        <p:nvSpPr>
          <p:cNvPr id="5" name="TextBox 4"/>
          <p:cNvSpPr txBox="1"/>
          <p:nvPr/>
        </p:nvSpPr>
        <p:spPr>
          <a:xfrm>
            <a:off x="0" y="152400"/>
            <a:ext cx="9144000" cy="523220"/>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Allosteric</a:t>
            </a:r>
            <a:r>
              <a:rPr lang="en-US" sz="2800" b="1" dirty="0" smtClean="0">
                <a:solidFill>
                  <a:schemeClr val="accent2"/>
                </a:solidFill>
                <a:latin typeface="Times New Roman" pitchFamily="18" charset="0"/>
                <a:cs typeface="Times New Roman" pitchFamily="18" charset="0"/>
              </a:rPr>
              <a:t> activation of RNA polymerase</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16_Figure03"/>
          <p:cNvPicPr>
            <a:picLocks noChangeAspect="1" noChangeArrowheads="1"/>
          </p:cNvPicPr>
          <p:nvPr/>
        </p:nvPicPr>
        <p:blipFill>
          <a:blip r:embed="rId2" cstate="print"/>
          <a:srcRect/>
          <a:stretch>
            <a:fillRect/>
          </a:stretch>
        </p:blipFill>
        <p:spPr bwMode="auto">
          <a:xfrm>
            <a:off x="1905000" y="838200"/>
            <a:ext cx="5651500" cy="5640037"/>
          </a:xfrm>
          <a:prstGeom prst="rect">
            <a:avLst/>
          </a:prstGeom>
          <a:noFill/>
        </p:spPr>
      </p:pic>
      <p:sp>
        <p:nvSpPr>
          <p:cNvPr id="5" name="TextBox 4"/>
          <p:cNvSpPr txBox="1"/>
          <p:nvPr/>
        </p:nvSpPr>
        <p:spPr>
          <a:xfrm>
            <a:off x="0" y="0"/>
            <a:ext cx="59436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Action at a distance and DNA looping</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07039"/>
          <p:cNvPicPr>
            <a:picLocks noChangeAspect="1" noChangeArrowheads="1"/>
          </p:cNvPicPr>
          <p:nvPr/>
        </p:nvPicPr>
        <p:blipFill>
          <a:blip r:embed="rId3" cstate="print"/>
          <a:srcRect/>
          <a:stretch>
            <a:fillRect/>
          </a:stretch>
        </p:blipFill>
        <p:spPr bwMode="auto">
          <a:xfrm>
            <a:off x="152400" y="609600"/>
            <a:ext cx="4273550" cy="5867400"/>
          </a:xfrm>
          <a:prstGeom prst="rect">
            <a:avLst/>
          </a:prstGeom>
          <a:noFill/>
          <a:ln w="9525">
            <a:noFill/>
            <a:miter lim="800000"/>
            <a:headEnd/>
            <a:tailEnd/>
          </a:ln>
          <a:effectLst/>
        </p:spPr>
      </p:pic>
      <p:sp>
        <p:nvSpPr>
          <p:cNvPr id="92164" name="Text Box 4"/>
          <p:cNvSpPr txBox="1">
            <a:spLocks noChangeArrowheads="1"/>
          </p:cNvSpPr>
          <p:nvPr/>
        </p:nvSpPr>
        <p:spPr bwMode="auto">
          <a:xfrm>
            <a:off x="4572000" y="228600"/>
            <a:ext cx="4191000" cy="6203950"/>
          </a:xfrm>
          <a:prstGeom prst="rect">
            <a:avLst/>
          </a:prstGeom>
          <a:noFill/>
          <a:ln w="9525">
            <a:noFill/>
            <a:miter lim="800000"/>
            <a:headEnd/>
            <a:tailEnd/>
          </a:ln>
          <a:effectLst/>
        </p:spPr>
        <p:txBody>
          <a:bodyPr>
            <a:spAutoFit/>
          </a:bodyPr>
          <a:lstStyle/>
          <a:p>
            <a:r>
              <a:rPr lang="en-US" sz="1600" b="1" dirty="0">
                <a:latin typeface="Times New Roman" pitchFamily="18" charset="0"/>
                <a:cs typeface="Times New Roman" pitchFamily="18" charset="0"/>
              </a:rPr>
              <a:t>Binding of two proteins to separate sites on the DNA double helix can greatly increase their probability of interacting.</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(A) The tethering of one protein to the other via an intervening DNA loop of 500 nucleotide pairs increases their frequency of collision. The intensity of </a:t>
            </a:r>
            <a:r>
              <a:rPr lang="en-US" sz="1600" i="1" dirty="0">
                <a:latin typeface="Times New Roman" pitchFamily="18" charset="0"/>
                <a:cs typeface="Times New Roman" pitchFamily="18" charset="0"/>
              </a:rPr>
              <a:t>blue</a:t>
            </a:r>
            <a:r>
              <a:rPr lang="en-US" sz="1600" dirty="0">
                <a:latin typeface="Times New Roman" pitchFamily="18" charset="0"/>
                <a:cs typeface="Times New Roman" pitchFamily="18" charset="0"/>
              </a:rPr>
              <a:t> coloring reflects the probability that the </a:t>
            </a:r>
            <a:r>
              <a:rPr lang="en-US" sz="1600" i="1" dirty="0">
                <a:latin typeface="Times New Roman" pitchFamily="18" charset="0"/>
                <a:cs typeface="Times New Roman" pitchFamily="18" charset="0"/>
              </a:rPr>
              <a:t>red</a:t>
            </a:r>
            <a:r>
              <a:rPr lang="en-US" sz="1600" dirty="0">
                <a:latin typeface="Times New Roman" pitchFamily="18" charset="0"/>
                <a:cs typeface="Times New Roman" pitchFamily="18" charset="0"/>
              </a:rPr>
              <a:t> protein will be located at each position in space relative to the </a:t>
            </a:r>
            <a:r>
              <a:rPr lang="en-US" sz="1600" i="1" dirty="0">
                <a:latin typeface="Times New Roman" pitchFamily="18" charset="0"/>
                <a:cs typeface="Times New Roman" pitchFamily="18" charset="0"/>
              </a:rPr>
              <a:t>white</a:t>
            </a:r>
            <a:r>
              <a:rPr lang="en-US" sz="1600" dirty="0">
                <a:latin typeface="Times New Roman" pitchFamily="18" charset="0"/>
                <a:cs typeface="Times New Roman" pitchFamily="18" charset="0"/>
              </a:rPr>
              <a:t> protein. (B) The flexibility of DNA is such that an average sequence makes a smoothly graded 90° bend (a curved turn) about once every 200 nucleotide pairs. Thus, when two proteins are tethered by only 100 nucleotide pairs, their contact is relatively restricted. In such cases the protein interaction is facilitated when the two protein-binding sites are separated by a multiple of about 10 nucleotide pairs, which places both proteins on the same side of the DNA helix (which has about 10 nucleotides per turn) and thus on the inside of the DNA loop, where they can best reach each other. (C) The theoretical effective concentration of the </a:t>
            </a:r>
            <a:r>
              <a:rPr lang="en-US" sz="1600" i="1" dirty="0">
                <a:latin typeface="Times New Roman" pitchFamily="18" charset="0"/>
                <a:cs typeface="Times New Roman" pitchFamily="18" charset="0"/>
              </a:rPr>
              <a:t>red</a:t>
            </a:r>
            <a:r>
              <a:rPr lang="en-US" sz="1600" dirty="0">
                <a:latin typeface="Times New Roman" pitchFamily="18" charset="0"/>
                <a:cs typeface="Times New Roman" pitchFamily="18" charset="0"/>
              </a:rPr>
              <a:t> protein at the site where the </a:t>
            </a:r>
            <a:r>
              <a:rPr lang="en-US" sz="1600" i="1" dirty="0">
                <a:latin typeface="Times New Roman" pitchFamily="18" charset="0"/>
                <a:cs typeface="Times New Roman" pitchFamily="18" charset="0"/>
              </a:rPr>
              <a:t>white</a:t>
            </a:r>
            <a:r>
              <a:rPr lang="en-US" sz="1600" dirty="0">
                <a:latin typeface="Times New Roman" pitchFamily="18" charset="0"/>
                <a:cs typeface="Times New Roman" pitchFamily="18" charset="0"/>
              </a:rPr>
              <a:t> protein is bound, as a function of their separation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16_Figure04"/>
          <p:cNvPicPr>
            <a:picLocks noChangeAspect="1" noChangeArrowheads="1"/>
          </p:cNvPicPr>
          <p:nvPr/>
        </p:nvPicPr>
        <p:blipFill>
          <a:blip r:embed="rId2" cstate="print"/>
          <a:srcRect/>
          <a:stretch>
            <a:fillRect/>
          </a:stretch>
        </p:blipFill>
        <p:spPr bwMode="auto">
          <a:xfrm>
            <a:off x="296863" y="1447800"/>
            <a:ext cx="8548687" cy="3962400"/>
          </a:xfrm>
          <a:prstGeom prst="rect">
            <a:avLst/>
          </a:prstGeom>
          <a:noFill/>
        </p:spPr>
      </p:pic>
      <p:sp>
        <p:nvSpPr>
          <p:cNvPr id="5" name="TextBox 4"/>
          <p:cNvSpPr txBox="1"/>
          <p:nvPr/>
        </p:nvSpPr>
        <p:spPr>
          <a:xfrm>
            <a:off x="228600" y="228600"/>
            <a:ext cx="83820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A DNA-bending protein can facilitate interaction between distantly bound DNA-binding proteins</a:t>
            </a:r>
            <a:endParaRPr lang="en-US"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16_Figure05"/>
          <p:cNvPicPr>
            <a:picLocks noChangeAspect="1" noChangeArrowheads="1"/>
          </p:cNvPicPr>
          <p:nvPr/>
        </p:nvPicPr>
        <p:blipFill>
          <a:blip r:embed="rId2" cstate="print"/>
          <a:srcRect/>
          <a:stretch>
            <a:fillRect/>
          </a:stretch>
        </p:blipFill>
        <p:spPr bwMode="auto">
          <a:xfrm>
            <a:off x="152400" y="1905000"/>
            <a:ext cx="8548687" cy="1689100"/>
          </a:xfrm>
          <a:prstGeom prst="rect">
            <a:avLst/>
          </a:prstGeom>
          <a:noFill/>
        </p:spPr>
      </p:pic>
      <p:sp>
        <p:nvSpPr>
          <p:cNvPr id="5" name="TextBox 4"/>
          <p:cNvSpPr txBox="1"/>
          <p:nvPr/>
        </p:nvSpPr>
        <p:spPr>
          <a:xfrm>
            <a:off x="152400" y="0"/>
            <a:ext cx="86868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REGULATION OF TRANSCRIPTION </a:t>
            </a:r>
            <a:r>
              <a:rPr lang="en-US" sz="3200" b="1" dirty="0" smtClean="0">
                <a:solidFill>
                  <a:srgbClr val="FF0000"/>
                </a:solidFill>
                <a:latin typeface="Times New Roman" pitchFamily="18" charset="0"/>
                <a:cs typeface="Times New Roman" pitchFamily="18" charset="0"/>
              </a:rPr>
              <a:t>INITIATION </a:t>
            </a:r>
            <a:r>
              <a:rPr lang="en-US" sz="3200" b="1" dirty="0" smtClean="0">
                <a:solidFill>
                  <a:srgbClr val="FF0000"/>
                </a:solidFill>
                <a:latin typeface="Times New Roman" pitchFamily="18" charset="0"/>
                <a:cs typeface="Times New Roman" pitchFamily="18" charset="0"/>
              </a:rPr>
              <a:t>(Prokaryotes)</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228600" y="1295400"/>
            <a:ext cx="70104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Lac </a:t>
            </a:r>
            <a:r>
              <a:rPr lang="en-US" sz="2800" b="1" dirty="0" err="1" smtClean="0">
                <a:solidFill>
                  <a:schemeClr val="accent2"/>
                </a:solidFill>
                <a:latin typeface="Times New Roman" pitchFamily="18" charset="0"/>
                <a:cs typeface="Times New Roman" pitchFamily="18" charset="0"/>
              </a:rPr>
              <a:t>operon</a:t>
            </a:r>
            <a:endParaRPr lang="en-US" sz="2800" b="1" dirty="0">
              <a:solidFill>
                <a:schemeClr val="accent2"/>
              </a:solidFill>
              <a:latin typeface="Times New Roman" pitchFamily="18" charset="0"/>
              <a:cs typeface="Times New Roman" pitchFamily="18" charset="0"/>
            </a:endParaRPr>
          </a:p>
        </p:txBody>
      </p:sp>
      <p:pic>
        <p:nvPicPr>
          <p:cNvPr id="7" name="Picture 4" descr="16_Figure01"/>
          <p:cNvPicPr>
            <a:picLocks noChangeAspect="1" noChangeArrowheads="1"/>
          </p:cNvPicPr>
          <p:nvPr/>
        </p:nvPicPr>
        <p:blipFill>
          <a:blip r:embed="rId3" cstate="print"/>
          <a:srcRect/>
          <a:stretch>
            <a:fillRect/>
          </a:stretch>
        </p:blipFill>
        <p:spPr bwMode="auto">
          <a:xfrm>
            <a:off x="6248400" y="3505200"/>
            <a:ext cx="2504901" cy="3352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p:cNvPicPr>
            <a:picLocks noChangeAspect="1" noChangeArrowheads="1"/>
          </p:cNvPicPr>
          <p:nvPr/>
        </p:nvPicPr>
        <p:blipFill>
          <a:blip r:embed="rId3" cstate="print"/>
          <a:srcRect/>
          <a:stretch>
            <a:fillRect/>
          </a:stretch>
        </p:blipFill>
        <p:spPr bwMode="auto">
          <a:xfrm>
            <a:off x="457200" y="1066800"/>
            <a:ext cx="2784475" cy="5486400"/>
          </a:xfrm>
          <a:prstGeom prst="rect">
            <a:avLst/>
          </a:prstGeom>
          <a:noFill/>
        </p:spPr>
      </p:pic>
      <p:pic>
        <p:nvPicPr>
          <p:cNvPr id="310275" name="Picture 3"/>
          <p:cNvPicPr>
            <a:picLocks noChangeAspect="1" noChangeArrowheads="1"/>
          </p:cNvPicPr>
          <p:nvPr/>
        </p:nvPicPr>
        <p:blipFill>
          <a:blip r:embed="rId4" cstate="print"/>
          <a:srcRect/>
          <a:stretch>
            <a:fillRect/>
          </a:stretch>
        </p:blipFill>
        <p:spPr bwMode="auto">
          <a:xfrm>
            <a:off x="3657600" y="3810000"/>
            <a:ext cx="5183188" cy="2514600"/>
          </a:xfrm>
          <a:prstGeom prst="rect">
            <a:avLst/>
          </a:prstGeom>
          <a:noFill/>
        </p:spPr>
      </p:pic>
      <p:sp>
        <p:nvSpPr>
          <p:cNvPr id="310277" name="Text Box 5"/>
          <p:cNvSpPr txBox="1">
            <a:spLocks noChangeArrowheads="1"/>
          </p:cNvSpPr>
          <p:nvPr/>
        </p:nvSpPr>
        <p:spPr bwMode="auto">
          <a:xfrm>
            <a:off x="3733800" y="1143000"/>
            <a:ext cx="5105400" cy="457200"/>
          </a:xfrm>
          <a:prstGeom prst="rect">
            <a:avLst/>
          </a:prstGeom>
          <a:noFill/>
          <a:ln w="9525">
            <a:noFill/>
            <a:miter lim="800000"/>
            <a:headEnd/>
            <a:tailEnd/>
          </a:ln>
          <a:effectLst/>
        </p:spPr>
        <p:txBody>
          <a:bodyPr>
            <a:spAutoFit/>
          </a:bodyPr>
          <a:lstStyle/>
          <a:p>
            <a:pPr>
              <a:spcBef>
                <a:spcPct val="50000"/>
              </a:spcBef>
            </a:pPr>
            <a:r>
              <a:rPr lang="en-US"/>
              <a:t>Lactose metabolism in E. coli</a:t>
            </a:r>
          </a:p>
        </p:txBody>
      </p:sp>
      <p:sp>
        <p:nvSpPr>
          <p:cNvPr id="310278" name="Text Box 6"/>
          <p:cNvSpPr txBox="1">
            <a:spLocks noChangeArrowheads="1"/>
          </p:cNvSpPr>
          <p:nvPr/>
        </p:nvSpPr>
        <p:spPr bwMode="auto">
          <a:xfrm>
            <a:off x="152400" y="0"/>
            <a:ext cx="8991600" cy="954107"/>
          </a:xfrm>
          <a:prstGeom prst="rect">
            <a:avLst/>
          </a:prstGeom>
          <a:noFill/>
          <a:ln w="9525">
            <a:noFill/>
            <a:miter lim="800000"/>
            <a:headEnd/>
            <a:tailEnd/>
          </a:ln>
          <a:effectLst/>
        </p:spPr>
        <p:txBody>
          <a:bodyPr>
            <a:spAutoFit/>
          </a:bodyPr>
          <a:lstStyle/>
          <a:p>
            <a:pPr>
              <a:spcBef>
                <a:spcPct val="50000"/>
              </a:spcBef>
            </a:pPr>
            <a:r>
              <a:rPr lang="en-US" sz="2800" b="1" dirty="0">
                <a:solidFill>
                  <a:schemeClr val="accent2"/>
                </a:solidFill>
                <a:latin typeface="Times New Roman" pitchFamily="18" charset="0"/>
                <a:cs typeface="Times New Roman" pitchFamily="18" charset="0"/>
              </a:rPr>
              <a:t>A transcriptional activator and a repressor control the Lac </a:t>
            </a:r>
            <a:r>
              <a:rPr lang="en-US" sz="2800" b="1" dirty="0" err="1">
                <a:solidFill>
                  <a:schemeClr val="accent2"/>
                </a:solidFill>
                <a:latin typeface="Times New Roman" pitchFamily="18" charset="0"/>
                <a:cs typeface="Times New Roman" pitchFamily="18" charset="0"/>
              </a:rPr>
              <a:t>Operon</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16_Figure06"/>
          <p:cNvPicPr>
            <a:picLocks noChangeAspect="1" noChangeArrowheads="1"/>
          </p:cNvPicPr>
          <p:nvPr/>
        </p:nvPicPr>
        <p:blipFill>
          <a:blip r:embed="rId2" cstate="print"/>
          <a:srcRect/>
          <a:stretch>
            <a:fillRect/>
          </a:stretch>
        </p:blipFill>
        <p:spPr bwMode="auto">
          <a:xfrm>
            <a:off x="2209800" y="609600"/>
            <a:ext cx="6553200" cy="6003241"/>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CAP and Lac repressor have opposing effects on RNAP binding to the </a:t>
            </a:r>
            <a:r>
              <a:rPr lang="en-US" sz="2800" b="1" dirty="0" err="1" smtClean="0">
                <a:solidFill>
                  <a:schemeClr val="accent2"/>
                </a:solidFill>
                <a:latin typeface="Times New Roman" pitchFamily="18" charset="0"/>
                <a:cs typeface="Times New Roman" pitchFamily="18" charset="0"/>
              </a:rPr>
              <a:t>lac</a:t>
            </a:r>
            <a:r>
              <a:rPr lang="en-US" sz="2800" b="1" dirty="0" smtClean="0">
                <a:solidFill>
                  <a:schemeClr val="accent2"/>
                </a:solidFill>
                <a:latin typeface="Times New Roman" pitchFamily="18" charset="0"/>
                <a:cs typeface="Times New Roman" pitchFamily="18" charset="0"/>
              </a:rPr>
              <a:t> promoter</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Text Box 5"/>
          <p:cNvSpPr txBox="1">
            <a:spLocks noChangeArrowheads="1"/>
          </p:cNvSpPr>
          <p:nvPr/>
        </p:nvSpPr>
        <p:spPr bwMode="auto">
          <a:xfrm>
            <a:off x="5562600" y="152400"/>
            <a:ext cx="3581400" cy="4981575"/>
          </a:xfrm>
          <a:prstGeom prst="rect">
            <a:avLst/>
          </a:prstGeom>
          <a:noFill/>
          <a:ln w="9525">
            <a:noFill/>
            <a:miter lim="800000"/>
            <a:headEnd/>
            <a:tailEnd/>
          </a:ln>
          <a:effectLst/>
        </p:spPr>
        <p:txBody>
          <a:bodyPr>
            <a:spAutoFit/>
          </a:bodyPr>
          <a:lstStyle/>
          <a:p>
            <a:pPr>
              <a:spcBef>
                <a:spcPct val="50000"/>
              </a:spcBef>
            </a:pPr>
            <a:r>
              <a:rPr lang="en-US" sz="1600" b="1" dirty="0">
                <a:latin typeface="Times New Roman" pitchFamily="18" charset="0"/>
                <a:cs typeface="Times New Roman" pitchFamily="18" charset="0"/>
              </a:rPr>
              <a:t>Dual control of the </a:t>
            </a:r>
            <a:r>
              <a:rPr lang="en-US" sz="1600" b="1" i="1" dirty="0" err="1">
                <a:latin typeface="Times New Roman" pitchFamily="18" charset="0"/>
                <a:cs typeface="Times New Roman" pitchFamily="18" charset="0"/>
              </a:rPr>
              <a:t>lac</a:t>
            </a:r>
            <a:r>
              <a:rPr lang="en-US" sz="1600" b="1" dirty="0" err="1">
                <a:latin typeface="Times New Roman" pitchFamily="18" charset="0"/>
                <a:cs typeface="Times New Roman" pitchFamily="18" charset="0"/>
              </a:rPr>
              <a:t>operon</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Glucose and lactose levels control the initiation of transcription of the </a:t>
            </a:r>
            <a:r>
              <a:rPr lang="en-US" sz="1600" i="1" dirty="0" err="1">
                <a:latin typeface="Times New Roman" pitchFamily="18" charset="0"/>
                <a:cs typeface="Times New Roman" pitchFamily="18" charset="0"/>
              </a:rPr>
              <a:t>lac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operon</a:t>
            </a:r>
            <a:r>
              <a:rPr lang="en-US" sz="1600" dirty="0">
                <a:latin typeface="Times New Roman" pitchFamily="18" charset="0"/>
                <a:cs typeface="Times New Roman" pitchFamily="18" charset="0"/>
              </a:rPr>
              <a:t> through their effects on the </a:t>
            </a:r>
            <a:r>
              <a:rPr lang="en-US" sz="1600" dirty="0" err="1">
                <a:latin typeface="Times New Roman" pitchFamily="18" charset="0"/>
                <a:cs typeface="Times New Roman" pitchFamily="18" charset="0"/>
              </a:rPr>
              <a:t>lac</a:t>
            </a:r>
            <a:r>
              <a:rPr lang="en-US" sz="1600" dirty="0">
                <a:latin typeface="Times New Roman" pitchFamily="18" charset="0"/>
                <a:cs typeface="Times New Roman" pitchFamily="18" charset="0"/>
              </a:rPr>
              <a:t> repressor protein and CAP. Lactose addition increases the concentration of </a:t>
            </a:r>
            <a:r>
              <a:rPr lang="en-US" sz="1600" dirty="0" err="1">
                <a:latin typeface="Times New Roman" pitchFamily="18" charset="0"/>
                <a:cs typeface="Times New Roman" pitchFamily="18" charset="0"/>
              </a:rPr>
              <a:t>allolactose</a:t>
            </a:r>
            <a:r>
              <a:rPr lang="en-US" sz="1600" dirty="0">
                <a:latin typeface="Times New Roman" pitchFamily="18" charset="0"/>
                <a:cs typeface="Times New Roman" pitchFamily="18" charset="0"/>
              </a:rPr>
              <a:t>, which binds to the repressor protein and removes it from the DNA. Glucose addition decreases the concentration of cyclic AMP; because cyclic AMP no longer binds to CAP, this gene activator protein dissociates from the DNA, turning off the </a:t>
            </a:r>
            <a:r>
              <a:rPr lang="en-US" sz="1600" dirty="0" err="1">
                <a:latin typeface="Times New Roman" pitchFamily="18" charset="0"/>
                <a:cs typeface="Times New Roman" pitchFamily="18" charset="0"/>
              </a:rPr>
              <a:t>operon</a:t>
            </a:r>
            <a:r>
              <a:rPr lang="en-US" sz="1600" dirty="0">
                <a:latin typeface="Times New Roman" pitchFamily="18" charset="0"/>
                <a:cs typeface="Times New Roman" pitchFamily="18" charset="0"/>
              </a:rPr>
              <a:t>. As shown in Figure 7–11, CAP is known to induce a bend in the DNA when it binds; for simplicity, the bend is not shown here. </a:t>
            </a:r>
            <a:r>
              <a:rPr lang="en-US" sz="1600" i="1" dirty="0" err="1">
                <a:latin typeface="Times New Roman" pitchFamily="18" charset="0"/>
                <a:cs typeface="Times New Roman" pitchFamily="18" charset="0"/>
              </a:rPr>
              <a:t>LacZ</a:t>
            </a:r>
            <a:r>
              <a:rPr lang="en-US" sz="1600" i="1" dirty="0">
                <a:latin typeface="Times New Roman" pitchFamily="18" charset="0"/>
                <a:cs typeface="Times New Roman" pitchFamily="18" charset="0"/>
              </a:rPr>
              <a:t>, </a:t>
            </a:r>
            <a:r>
              <a:rPr lang="en-US" sz="1600" dirty="0">
                <a:latin typeface="Times New Roman" pitchFamily="18" charset="0"/>
                <a:cs typeface="Times New Roman" pitchFamily="18" charset="0"/>
              </a:rPr>
              <a:t>the first gene of the </a:t>
            </a:r>
            <a:r>
              <a:rPr lang="en-US" sz="1600" i="1" dirty="0" err="1">
                <a:latin typeface="Times New Roman" pitchFamily="18" charset="0"/>
                <a:cs typeface="Times New Roman" pitchFamily="18" charset="0"/>
              </a:rPr>
              <a:t>lac</a:t>
            </a:r>
            <a:r>
              <a:rPr lang="en-US" sz="1600" i="1" dirty="0">
                <a:latin typeface="Times New Roman" pitchFamily="18" charset="0"/>
                <a:cs typeface="Times New Roman" pitchFamily="18" charset="0"/>
              </a:rPr>
              <a:t> </a:t>
            </a:r>
            <a:r>
              <a:rPr lang="en-US" sz="1600" dirty="0" err="1">
                <a:latin typeface="Times New Roman" pitchFamily="18" charset="0"/>
                <a:cs typeface="Times New Roman" pitchFamily="18" charset="0"/>
              </a:rPr>
              <a:t>operon</a:t>
            </a:r>
            <a:r>
              <a:rPr lang="en-US" sz="1600" dirty="0">
                <a:latin typeface="Times New Roman" pitchFamily="18" charset="0"/>
                <a:cs typeface="Times New Roman" pitchFamily="18" charset="0"/>
              </a:rPr>
              <a:t>, encodes the enzyme </a:t>
            </a:r>
            <a:r>
              <a:rPr lang="en-US" sz="1600" dirty="0">
                <a:latin typeface="Symbol" pitchFamily="18" charset="2"/>
                <a:cs typeface="Times New Roman" pitchFamily="18" charset="0"/>
              </a:rPr>
              <a:t>b</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galactosidase</a:t>
            </a:r>
            <a:r>
              <a:rPr lang="en-US" sz="1600" dirty="0">
                <a:latin typeface="Times New Roman" pitchFamily="18" charset="0"/>
                <a:cs typeface="Times New Roman" pitchFamily="18" charset="0"/>
              </a:rPr>
              <a:t>, which breaks down the disaccharide lactose to </a:t>
            </a:r>
            <a:r>
              <a:rPr lang="en-US" sz="1600" dirty="0" err="1">
                <a:latin typeface="Times New Roman" pitchFamily="18" charset="0"/>
                <a:cs typeface="Times New Roman" pitchFamily="18" charset="0"/>
              </a:rPr>
              <a:t>galactose</a:t>
            </a:r>
            <a:r>
              <a:rPr lang="en-US" sz="1600" dirty="0">
                <a:latin typeface="Times New Roman" pitchFamily="18" charset="0"/>
                <a:cs typeface="Times New Roman" pitchFamily="18" charset="0"/>
              </a:rPr>
              <a:t> and glucose</a:t>
            </a:r>
          </a:p>
        </p:txBody>
      </p:sp>
      <p:pic>
        <p:nvPicPr>
          <p:cNvPr id="93190" name="Picture 6" descr="figure 7-39"/>
          <p:cNvPicPr>
            <a:picLocks noChangeAspect="1" noChangeArrowheads="1"/>
          </p:cNvPicPr>
          <p:nvPr/>
        </p:nvPicPr>
        <p:blipFill>
          <a:blip r:embed="rId3" cstate="print"/>
          <a:srcRect/>
          <a:stretch>
            <a:fillRect/>
          </a:stretch>
        </p:blipFill>
        <p:spPr bwMode="auto">
          <a:xfrm>
            <a:off x="0" y="609600"/>
            <a:ext cx="5664200" cy="4703763"/>
          </a:xfrm>
          <a:prstGeom prst="rect">
            <a:avLst/>
          </a:prstGeom>
          <a:noFill/>
        </p:spPr>
      </p:pic>
      <p:sp>
        <p:nvSpPr>
          <p:cNvPr id="93191" name="Text Box 7"/>
          <p:cNvSpPr txBox="1">
            <a:spLocks noChangeArrowheads="1"/>
          </p:cNvSpPr>
          <p:nvPr/>
        </p:nvSpPr>
        <p:spPr bwMode="auto">
          <a:xfrm>
            <a:off x="228600" y="5715000"/>
            <a:ext cx="6400800" cy="457200"/>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latin typeface="Times New Roman" pitchFamily="18" charset="0"/>
                <a:cs typeface="Times New Roman" pitchFamily="18" charset="0"/>
              </a:rPr>
              <a:t>(Lactose remove repressor: </a:t>
            </a:r>
            <a:r>
              <a:rPr lang="en-US" dirty="0" err="1">
                <a:solidFill>
                  <a:srgbClr val="FF0000"/>
                </a:solidFill>
                <a:latin typeface="Times New Roman" pitchFamily="18" charset="0"/>
                <a:cs typeface="Times New Roman" pitchFamily="18" charset="0"/>
              </a:rPr>
              <a:t>Glu</a:t>
            </a:r>
            <a:r>
              <a:rPr lang="en-US" dirty="0">
                <a:solidFill>
                  <a:srgbClr val="FF0000"/>
                </a:solidFill>
                <a:latin typeface="Times New Roman" pitchFamily="18" charset="0"/>
                <a:cs typeface="Times New Roman" pitchFamily="18" charset="0"/>
              </a:rPr>
              <a:t> remove CAP)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16_Figure07"/>
          <p:cNvPicPr>
            <a:picLocks noChangeAspect="1" noChangeArrowheads="1"/>
          </p:cNvPicPr>
          <p:nvPr/>
        </p:nvPicPr>
        <p:blipFill>
          <a:blip r:embed="rId2" cstate="print"/>
          <a:srcRect/>
          <a:stretch>
            <a:fillRect/>
          </a:stretch>
        </p:blipFill>
        <p:spPr bwMode="auto">
          <a:xfrm>
            <a:off x="296863" y="1889125"/>
            <a:ext cx="8548687" cy="3078163"/>
          </a:xfrm>
          <a:prstGeom prst="rect">
            <a:avLst/>
          </a:prstGeom>
          <a:noFill/>
        </p:spPr>
      </p:pic>
      <p:sp>
        <p:nvSpPr>
          <p:cNvPr id="5" name="TextBox 4"/>
          <p:cNvSpPr txBox="1"/>
          <p:nvPr/>
        </p:nvSpPr>
        <p:spPr>
          <a:xfrm>
            <a:off x="228600" y="762000"/>
            <a:ext cx="8001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The symmetric half-sites of the </a:t>
            </a:r>
            <a:r>
              <a:rPr lang="en-US" b="1" dirty="0" err="1" smtClean="0">
                <a:latin typeface="Times New Roman" pitchFamily="18" charset="0"/>
                <a:cs typeface="Times New Roman" pitchFamily="18" charset="0"/>
              </a:rPr>
              <a:t>lac</a:t>
            </a:r>
            <a:r>
              <a:rPr lang="en-US" b="1" dirty="0" smtClean="0">
                <a:latin typeface="Times New Roman" pitchFamily="18" charset="0"/>
                <a:cs typeface="Times New Roman" pitchFamily="18" charset="0"/>
              </a:rPr>
              <a:t> operator</a:t>
            </a:r>
            <a:endParaRPr lang="en-US"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16_Figure08"/>
          <p:cNvPicPr>
            <a:picLocks noChangeAspect="1" noChangeArrowheads="1"/>
          </p:cNvPicPr>
          <p:nvPr/>
        </p:nvPicPr>
        <p:blipFill>
          <a:blip r:embed="rId2" cstate="print"/>
          <a:srcRect/>
          <a:stretch>
            <a:fillRect/>
          </a:stretch>
        </p:blipFill>
        <p:spPr bwMode="auto">
          <a:xfrm>
            <a:off x="296863" y="2551113"/>
            <a:ext cx="8548687" cy="1755775"/>
          </a:xfrm>
          <a:prstGeom prst="rect">
            <a:avLst/>
          </a:prstGeom>
          <a:noFill/>
        </p:spPr>
      </p:pic>
      <p:sp>
        <p:nvSpPr>
          <p:cNvPr id="5" name="TextBox 4"/>
          <p:cNvSpPr txBox="1"/>
          <p:nvPr/>
        </p:nvSpPr>
        <p:spPr>
          <a:xfrm>
            <a:off x="228600" y="1066800"/>
            <a:ext cx="8382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The control region of the </a:t>
            </a:r>
            <a:r>
              <a:rPr lang="en-US" b="1" dirty="0" err="1" smtClean="0">
                <a:latin typeface="Times New Roman" pitchFamily="18" charset="0"/>
                <a:cs typeface="Times New Roman" pitchFamily="18" charset="0"/>
              </a:rPr>
              <a:t>lac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operon</a:t>
            </a:r>
            <a:endParaRPr lang="en-US"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07001"/>
          <p:cNvPicPr>
            <a:picLocks noChangeAspect="1" noChangeArrowheads="1"/>
          </p:cNvPicPr>
          <p:nvPr/>
        </p:nvPicPr>
        <p:blipFill>
          <a:blip r:embed="rId3" cstate="print"/>
          <a:srcRect/>
          <a:stretch>
            <a:fillRect/>
          </a:stretch>
        </p:blipFill>
        <p:spPr bwMode="auto">
          <a:xfrm>
            <a:off x="228600" y="228600"/>
            <a:ext cx="3578225" cy="6400800"/>
          </a:xfrm>
          <a:prstGeom prst="rect">
            <a:avLst/>
          </a:prstGeom>
          <a:noFill/>
          <a:ln w="9525">
            <a:noFill/>
            <a:miter lim="800000"/>
            <a:headEnd/>
            <a:tailEnd/>
          </a:ln>
          <a:effectLst/>
        </p:spPr>
      </p:pic>
      <p:sp>
        <p:nvSpPr>
          <p:cNvPr id="2052" name="Text Box 4"/>
          <p:cNvSpPr txBox="1">
            <a:spLocks noChangeArrowheads="1"/>
          </p:cNvSpPr>
          <p:nvPr/>
        </p:nvSpPr>
        <p:spPr bwMode="auto">
          <a:xfrm>
            <a:off x="4038600" y="1143000"/>
            <a:ext cx="4572000" cy="5262979"/>
          </a:xfrm>
          <a:prstGeom prst="rect">
            <a:avLst/>
          </a:prstGeom>
          <a:noFill/>
          <a:ln w="9525">
            <a:noFill/>
            <a:miter lim="800000"/>
            <a:headEnd/>
            <a:tailEnd/>
          </a:ln>
          <a:effectLst/>
        </p:spPr>
        <p:txBody>
          <a:bodyPr>
            <a:spAutoFit/>
          </a:bodyPr>
          <a:lstStyle/>
          <a:p>
            <a:r>
              <a:rPr lang="en-US" b="1" dirty="0">
                <a:latin typeface="Times New Roman" pitchFamily="18" charset="0"/>
                <a:cs typeface="Times New Roman" pitchFamily="18" charset="0"/>
              </a:rPr>
              <a:t>A mammalian neuron and a lymphocyte.</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long branches of this neuron from the retina enable it to receive electrical signals from many cells and carry those signals to many neighboring cells. The lymphocyte is a white blood cell involved in the immune response to infection and moves freely through the body. Both of these cells contain the same genome, but they express different RNAs and proteins. </a:t>
            </a:r>
          </a:p>
        </p:txBody>
      </p:sp>
      <p:sp>
        <p:nvSpPr>
          <p:cNvPr id="2054" name="Text Box 6"/>
          <p:cNvSpPr txBox="1">
            <a:spLocks noChangeArrowheads="1"/>
          </p:cNvSpPr>
          <p:nvPr/>
        </p:nvSpPr>
        <p:spPr bwMode="auto">
          <a:xfrm>
            <a:off x="3200400" y="1"/>
            <a:ext cx="5943600" cy="954107"/>
          </a:xfrm>
          <a:prstGeom prst="rect">
            <a:avLst/>
          </a:prstGeom>
          <a:noFill/>
          <a:ln w="9525">
            <a:noFill/>
            <a:miter lim="800000"/>
            <a:headEnd/>
            <a:tailEnd/>
          </a:ln>
          <a:effectLst/>
        </p:spPr>
        <p:txBody>
          <a:bodyPr wrap="square">
            <a:spAutoFit/>
          </a:bodyPr>
          <a:lstStyle/>
          <a:p>
            <a:pPr>
              <a:spcBef>
                <a:spcPct val="50000"/>
              </a:spcBef>
            </a:pPr>
            <a:r>
              <a:rPr lang="en-US" sz="2800" b="1" dirty="0">
                <a:solidFill>
                  <a:schemeClr val="accent2"/>
                </a:solidFill>
                <a:latin typeface="Times New Roman" pitchFamily="18" charset="0"/>
                <a:cs typeface="Times New Roman" pitchFamily="18" charset="0"/>
              </a:rPr>
              <a:t>Different cell types of </a:t>
            </a:r>
            <a:r>
              <a:rPr lang="en-US" sz="2800" b="1" dirty="0" smtClean="0">
                <a:solidFill>
                  <a:schemeClr val="accent2"/>
                </a:solidFill>
                <a:latin typeface="Times New Roman" pitchFamily="18" charset="0"/>
                <a:cs typeface="Times New Roman" pitchFamily="18" charset="0"/>
              </a:rPr>
              <a:t>a </a:t>
            </a:r>
            <a:r>
              <a:rPr lang="en-US" sz="2800" b="1" dirty="0" smtClean="0">
                <a:solidFill>
                  <a:schemeClr val="accent2"/>
                </a:solidFill>
                <a:latin typeface="Times New Roman" pitchFamily="18" charset="0"/>
                <a:cs typeface="Times New Roman" pitchFamily="18" charset="0"/>
              </a:rPr>
              <a:t>multi-cellular </a:t>
            </a:r>
            <a:r>
              <a:rPr lang="en-US" sz="2800" b="1" dirty="0">
                <a:solidFill>
                  <a:schemeClr val="accent2"/>
                </a:solidFill>
                <a:latin typeface="Times New Roman" pitchFamily="18" charset="0"/>
                <a:cs typeface="Times New Roman" pitchFamily="18" charset="0"/>
              </a:rPr>
              <a:t>organism contain the same DNA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16_Figure09"/>
          <p:cNvPicPr>
            <a:picLocks noChangeAspect="1" noChangeArrowheads="1"/>
          </p:cNvPicPr>
          <p:nvPr/>
        </p:nvPicPr>
        <p:blipFill>
          <a:blip r:embed="rId2" cstate="print"/>
          <a:srcRect/>
          <a:stretch>
            <a:fillRect/>
          </a:stretch>
        </p:blipFill>
        <p:spPr bwMode="auto">
          <a:xfrm>
            <a:off x="296863" y="1644650"/>
            <a:ext cx="8548687" cy="3567113"/>
          </a:xfrm>
          <a:prstGeom prst="rect">
            <a:avLst/>
          </a:prstGeom>
          <a:noFill/>
        </p:spPr>
      </p:pic>
      <p:sp>
        <p:nvSpPr>
          <p:cNvPr id="5" name="TextBox 4"/>
          <p:cNvSpPr txBox="1"/>
          <p:nvPr/>
        </p:nvSpPr>
        <p:spPr>
          <a:xfrm>
            <a:off x="0" y="228600"/>
            <a:ext cx="8534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CAP has separate activating and DNA-binding surfaces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descr="16_UnFigure01"/>
          <p:cNvPicPr>
            <a:picLocks noChangeAspect="1" noChangeArrowheads="1"/>
          </p:cNvPicPr>
          <p:nvPr/>
        </p:nvPicPr>
        <p:blipFill>
          <a:blip r:embed="rId2" cstate="print"/>
          <a:srcRect/>
          <a:stretch>
            <a:fillRect/>
          </a:stretch>
        </p:blipFill>
        <p:spPr bwMode="auto">
          <a:xfrm>
            <a:off x="2667000" y="1143000"/>
            <a:ext cx="5942012" cy="5420590"/>
          </a:xfrm>
          <a:prstGeom prst="rect">
            <a:avLst/>
          </a:prstGeom>
          <a:noFill/>
        </p:spPr>
      </p:pic>
      <p:sp>
        <p:nvSpPr>
          <p:cNvPr id="5" name="TextBox 4"/>
          <p:cNvSpPr txBox="1"/>
          <p:nvPr/>
        </p:nvSpPr>
        <p:spPr>
          <a:xfrm>
            <a:off x="0" y="0"/>
            <a:ext cx="48768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Activator bypass experiments</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16_Figure10"/>
          <p:cNvPicPr>
            <a:picLocks noChangeAspect="1" noChangeArrowheads="1"/>
          </p:cNvPicPr>
          <p:nvPr/>
        </p:nvPicPr>
        <p:blipFill>
          <a:blip r:embed="rId2" cstate="print"/>
          <a:srcRect/>
          <a:stretch>
            <a:fillRect/>
          </a:stretch>
        </p:blipFill>
        <p:spPr bwMode="auto">
          <a:xfrm>
            <a:off x="533400" y="1219200"/>
            <a:ext cx="8001000" cy="5438006"/>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CAP and Lac repressor bind DNA using a common structural motif</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16_Figure11"/>
          <p:cNvPicPr>
            <a:picLocks noChangeAspect="1" noChangeArrowheads="1"/>
          </p:cNvPicPr>
          <p:nvPr/>
        </p:nvPicPr>
        <p:blipFill>
          <a:blip r:embed="rId2" cstate="print"/>
          <a:srcRect/>
          <a:stretch>
            <a:fillRect/>
          </a:stretch>
        </p:blipFill>
        <p:spPr bwMode="auto">
          <a:xfrm>
            <a:off x="296863" y="1276350"/>
            <a:ext cx="8548687" cy="4303713"/>
          </a:xfrm>
          <a:prstGeom prst="rect">
            <a:avLst/>
          </a:prstGeom>
          <a:noFill/>
        </p:spPr>
      </p:pic>
      <p:sp>
        <p:nvSpPr>
          <p:cNvPr id="5" name="TextBox 4"/>
          <p:cNvSpPr txBox="1"/>
          <p:nvPr/>
        </p:nvSpPr>
        <p:spPr>
          <a:xfrm>
            <a:off x="304800" y="228600"/>
            <a:ext cx="82296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Binding of a protein with a helix-turn helix domain to DNA</a:t>
            </a:r>
            <a:endParaRPr lang="en-US"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16_Figure12"/>
          <p:cNvPicPr>
            <a:picLocks noChangeAspect="1" noChangeArrowheads="1"/>
          </p:cNvPicPr>
          <p:nvPr/>
        </p:nvPicPr>
        <p:blipFill>
          <a:blip r:embed="rId2" cstate="print"/>
          <a:srcRect/>
          <a:stretch>
            <a:fillRect/>
          </a:stretch>
        </p:blipFill>
        <p:spPr bwMode="auto">
          <a:xfrm>
            <a:off x="2971800" y="685800"/>
            <a:ext cx="5264863" cy="5899150"/>
          </a:xfrm>
          <a:prstGeom prst="rect">
            <a:avLst/>
          </a:prstGeom>
          <a:noFill/>
        </p:spPr>
      </p:pic>
      <p:sp>
        <p:nvSpPr>
          <p:cNvPr id="5" name="TextBox 4"/>
          <p:cNvSpPr txBox="1"/>
          <p:nvPr/>
        </p:nvSpPr>
        <p:spPr>
          <a:xfrm>
            <a:off x="0" y="0"/>
            <a:ext cx="91440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Hydrogen bonds between </a:t>
            </a:r>
            <a:r>
              <a:rPr lang="en-US" b="1" dirty="0" smtClean="0">
                <a:latin typeface="Symbol" pitchFamily="18" charset="2"/>
                <a:cs typeface="Times New Roman" pitchFamily="18" charset="0"/>
              </a:rPr>
              <a:t>l</a:t>
            </a:r>
            <a:r>
              <a:rPr lang="en-US" b="1" dirty="0" smtClean="0">
                <a:latin typeface="Times New Roman" pitchFamily="18" charset="0"/>
                <a:cs typeface="Times New Roman" pitchFamily="18" charset="0"/>
              </a:rPr>
              <a:t> repressor and base pairs in the major groove of its operator</a:t>
            </a:r>
            <a:endParaRPr lang="en-US"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16_Figure13"/>
          <p:cNvPicPr>
            <a:picLocks noChangeAspect="1" noChangeArrowheads="1"/>
          </p:cNvPicPr>
          <p:nvPr/>
        </p:nvPicPr>
        <p:blipFill>
          <a:blip r:embed="rId2" cstate="print"/>
          <a:srcRect/>
          <a:stretch>
            <a:fillRect/>
          </a:stretch>
        </p:blipFill>
        <p:spPr bwMode="auto">
          <a:xfrm>
            <a:off x="228600" y="990600"/>
            <a:ext cx="8548687" cy="2914650"/>
          </a:xfrm>
          <a:prstGeom prst="rect">
            <a:avLst/>
          </a:prstGeom>
          <a:noFill/>
        </p:spPr>
      </p:pic>
      <p:sp>
        <p:nvSpPr>
          <p:cNvPr id="5" name="TextBox 4"/>
          <p:cNvSpPr txBox="1"/>
          <p:nvPr/>
        </p:nvSpPr>
        <p:spPr>
          <a:xfrm>
            <a:off x="0" y="228600"/>
            <a:ext cx="9144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Lac repressor binds as a tetramer to two operators</a:t>
            </a:r>
            <a:endParaRPr lang="en-US" b="1" dirty="0">
              <a:latin typeface="Times New Roman" pitchFamily="18" charset="0"/>
              <a:cs typeface="Times New Roman" pitchFamily="18" charset="0"/>
            </a:endParaRPr>
          </a:p>
        </p:txBody>
      </p:sp>
      <p:pic>
        <p:nvPicPr>
          <p:cNvPr id="6" name="Picture 3" descr="16_Figure07"/>
          <p:cNvPicPr>
            <a:picLocks noChangeAspect="1" noChangeArrowheads="1"/>
          </p:cNvPicPr>
          <p:nvPr/>
        </p:nvPicPr>
        <p:blipFill>
          <a:blip r:embed="rId3" cstate="print"/>
          <a:srcRect/>
          <a:stretch>
            <a:fillRect/>
          </a:stretch>
        </p:blipFill>
        <p:spPr bwMode="auto">
          <a:xfrm>
            <a:off x="1143000" y="4419600"/>
            <a:ext cx="5867400" cy="21127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rançois Jacob"/>
          <p:cNvPicPr>
            <a:picLocks noChangeAspect="1" noChangeArrowheads="1"/>
          </p:cNvPicPr>
          <p:nvPr/>
        </p:nvPicPr>
        <p:blipFill>
          <a:blip r:embed="rId3" cstate="print"/>
          <a:srcRect/>
          <a:stretch>
            <a:fillRect/>
          </a:stretch>
        </p:blipFill>
        <p:spPr bwMode="auto">
          <a:xfrm>
            <a:off x="1371600" y="1295400"/>
            <a:ext cx="1543050" cy="2162176"/>
          </a:xfrm>
          <a:prstGeom prst="rect">
            <a:avLst/>
          </a:prstGeom>
          <a:noFill/>
        </p:spPr>
      </p:pic>
      <p:pic>
        <p:nvPicPr>
          <p:cNvPr id="64516" name="Picture 4" descr="André Lwoff"/>
          <p:cNvPicPr>
            <a:picLocks noChangeAspect="1" noChangeArrowheads="1"/>
          </p:cNvPicPr>
          <p:nvPr/>
        </p:nvPicPr>
        <p:blipFill>
          <a:blip r:embed="rId4" cstate="print"/>
          <a:srcRect/>
          <a:stretch>
            <a:fillRect/>
          </a:stretch>
        </p:blipFill>
        <p:spPr bwMode="auto">
          <a:xfrm>
            <a:off x="3505200" y="1219200"/>
            <a:ext cx="1543050" cy="2162176"/>
          </a:xfrm>
          <a:prstGeom prst="rect">
            <a:avLst/>
          </a:prstGeom>
          <a:noFill/>
        </p:spPr>
      </p:pic>
      <p:pic>
        <p:nvPicPr>
          <p:cNvPr id="64518" name="Picture 6" descr="Jacques Monod"/>
          <p:cNvPicPr>
            <a:picLocks noChangeAspect="1" noChangeArrowheads="1"/>
          </p:cNvPicPr>
          <p:nvPr/>
        </p:nvPicPr>
        <p:blipFill>
          <a:blip r:embed="rId5" cstate="print"/>
          <a:srcRect/>
          <a:stretch>
            <a:fillRect/>
          </a:stretch>
        </p:blipFill>
        <p:spPr bwMode="auto">
          <a:xfrm>
            <a:off x="5715000" y="1219200"/>
            <a:ext cx="1543050" cy="2162176"/>
          </a:xfrm>
          <a:prstGeom prst="rect">
            <a:avLst/>
          </a:prstGeom>
          <a:noFill/>
        </p:spPr>
      </p:pic>
      <p:sp>
        <p:nvSpPr>
          <p:cNvPr id="6" name="TextBox 5"/>
          <p:cNvSpPr txBox="1"/>
          <p:nvPr/>
        </p:nvSpPr>
        <p:spPr>
          <a:xfrm>
            <a:off x="304800" y="0"/>
            <a:ext cx="8610600" cy="1200329"/>
          </a:xfrm>
          <a:prstGeom prst="rect">
            <a:avLst/>
          </a:prstGeom>
          <a:noFill/>
        </p:spPr>
        <p:txBody>
          <a:bodyPr wrap="square" rtlCol="0">
            <a:spAutoFit/>
          </a:bodyPr>
          <a:lstStyle/>
          <a:p>
            <a:r>
              <a:rPr lang="en-US" dirty="0" smtClean="0"/>
              <a:t>The Nobel Prize in Physiology or Medicine 1965</a:t>
            </a:r>
          </a:p>
          <a:p>
            <a:r>
              <a:rPr lang="en-US" dirty="0" smtClean="0"/>
              <a:t>"for their discoveries concerning genetic control of enzyme and virus synthesis</a:t>
            </a:r>
            <a:endParaRPr lang="en-US" dirty="0"/>
          </a:p>
        </p:txBody>
      </p:sp>
      <p:graphicFrame>
        <p:nvGraphicFramePr>
          <p:cNvPr id="8" name="Table 7"/>
          <p:cNvGraphicFramePr>
            <a:graphicFrameLocks noGrp="1"/>
          </p:cNvGraphicFramePr>
          <p:nvPr/>
        </p:nvGraphicFramePr>
        <p:xfrm>
          <a:off x="1447800" y="3474720"/>
          <a:ext cx="6096000" cy="3383280"/>
        </p:xfrm>
        <a:graphic>
          <a:graphicData uri="http://schemas.openxmlformats.org/drawingml/2006/table">
            <a:tbl>
              <a:tblPr/>
              <a:tblGrid>
                <a:gridCol w="2032000"/>
                <a:gridCol w="2032000"/>
                <a:gridCol w="2032000"/>
              </a:tblGrid>
              <a:tr h="0">
                <a:tc>
                  <a:txBody>
                    <a:bodyPr/>
                    <a:lstStyle/>
                    <a:p>
                      <a:pPr algn="l" fontAlgn="t"/>
                      <a:r>
                        <a:rPr lang="en-US" b="1" dirty="0">
                          <a:solidFill>
                            <a:srgbClr val="023C59"/>
                          </a:solidFill>
                          <a:latin typeface="Arial"/>
                        </a:rPr>
                        <a:t>François Jacob</a:t>
                      </a:r>
                      <a:endParaRPr lang="en-US" dirty="0"/>
                    </a:p>
                  </a:txBody>
                  <a:tcPr marL="95250" marR="190500" marT="152400">
                    <a:lnL>
                      <a:noFill/>
                    </a:lnL>
                    <a:lnR>
                      <a:noFill/>
                    </a:lnR>
                    <a:lnT>
                      <a:noFill/>
                    </a:lnT>
                    <a:lnB>
                      <a:noFill/>
                    </a:lnB>
                  </a:tcPr>
                </a:tc>
                <a:tc>
                  <a:txBody>
                    <a:bodyPr/>
                    <a:lstStyle/>
                    <a:p>
                      <a:pPr algn="l" fontAlgn="t"/>
                      <a:r>
                        <a:rPr lang="en-US" b="1">
                          <a:solidFill>
                            <a:srgbClr val="023C59"/>
                          </a:solidFill>
                          <a:latin typeface="Arial"/>
                        </a:rPr>
                        <a:t>André Lwoff</a:t>
                      </a:r>
                      <a:endParaRPr lang="en-US"/>
                    </a:p>
                  </a:txBody>
                  <a:tcPr marL="95250" marR="190500" marT="152400">
                    <a:lnL>
                      <a:noFill/>
                    </a:lnL>
                    <a:lnR>
                      <a:noFill/>
                    </a:lnR>
                    <a:lnT>
                      <a:noFill/>
                    </a:lnT>
                    <a:lnB>
                      <a:noFill/>
                    </a:lnB>
                  </a:tcPr>
                </a:tc>
                <a:tc>
                  <a:txBody>
                    <a:bodyPr/>
                    <a:lstStyle/>
                    <a:p>
                      <a:pPr algn="l" fontAlgn="t"/>
                      <a:r>
                        <a:rPr lang="en-US" b="1">
                          <a:solidFill>
                            <a:srgbClr val="023C59"/>
                          </a:solidFill>
                          <a:latin typeface="Arial"/>
                        </a:rPr>
                        <a:t>Jacques Monod</a:t>
                      </a:r>
                      <a:endParaRPr lang="en-US"/>
                    </a:p>
                  </a:txBody>
                  <a:tcPr marL="95250" marR="190500" marT="152400">
                    <a:lnL>
                      <a:noFill/>
                    </a:lnL>
                    <a:lnR>
                      <a:noFill/>
                    </a:lnR>
                    <a:lnT>
                      <a:noFill/>
                    </a:lnT>
                    <a:lnB>
                      <a:noFill/>
                    </a:lnB>
                  </a:tcPr>
                </a:tc>
              </a:tr>
              <a:tr h="0">
                <a:tc>
                  <a:txBody>
                    <a:bodyPr/>
                    <a:lstStyle/>
                    <a:p>
                      <a:pPr fontAlgn="t"/>
                      <a:r>
                        <a:rPr lang="en-US"/>
                        <a:t> 1/3 of the prize</a:t>
                      </a:r>
                    </a:p>
                  </a:txBody>
                  <a:tcPr marL="95250" marR="190500" marT="152400">
                    <a:lnL>
                      <a:noFill/>
                    </a:lnL>
                    <a:lnR>
                      <a:noFill/>
                    </a:lnR>
                    <a:lnT>
                      <a:noFill/>
                    </a:lnT>
                    <a:lnB>
                      <a:noFill/>
                    </a:lnB>
                  </a:tcPr>
                </a:tc>
                <a:tc>
                  <a:txBody>
                    <a:bodyPr/>
                    <a:lstStyle/>
                    <a:p>
                      <a:pPr fontAlgn="t"/>
                      <a:r>
                        <a:rPr lang="en-US"/>
                        <a:t> 1/3 of the prize</a:t>
                      </a:r>
                    </a:p>
                  </a:txBody>
                  <a:tcPr marL="95250" marR="190500" marT="152400">
                    <a:lnL>
                      <a:noFill/>
                    </a:lnL>
                    <a:lnR>
                      <a:noFill/>
                    </a:lnR>
                    <a:lnT>
                      <a:noFill/>
                    </a:lnT>
                    <a:lnB>
                      <a:noFill/>
                    </a:lnB>
                  </a:tcPr>
                </a:tc>
                <a:tc>
                  <a:txBody>
                    <a:bodyPr/>
                    <a:lstStyle/>
                    <a:p>
                      <a:pPr fontAlgn="t"/>
                      <a:r>
                        <a:rPr lang="en-US"/>
                        <a:t> 1/3 of the prize</a:t>
                      </a:r>
                    </a:p>
                  </a:txBody>
                  <a:tcPr marL="95250" marR="190500" marT="152400">
                    <a:lnL>
                      <a:noFill/>
                    </a:lnL>
                    <a:lnR>
                      <a:noFill/>
                    </a:lnR>
                    <a:lnT>
                      <a:noFill/>
                    </a:lnT>
                    <a:lnB>
                      <a:noFill/>
                    </a:lnB>
                  </a:tcPr>
                </a:tc>
              </a:tr>
              <a:tr h="0">
                <a:tc>
                  <a:txBody>
                    <a:bodyPr/>
                    <a:lstStyle/>
                    <a:p>
                      <a:pPr fontAlgn="t"/>
                      <a:r>
                        <a:rPr lang="en-US"/>
                        <a:t>France</a:t>
                      </a:r>
                    </a:p>
                  </a:txBody>
                  <a:tcPr marL="95250" marR="190500" marT="152400">
                    <a:lnL>
                      <a:noFill/>
                    </a:lnL>
                    <a:lnR>
                      <a:noFill/>
                    </a:lnR>
                    <a:lnT>
                      <a:noFill/>
                    </a:lnT>
                    <a:lnB>
                      <a:noFill/>
                    </a:lnB>
                  </a:tcPr>
                </a:tc>
                <a:tc>
                  <a:txBody>
                    <a:bodyPr/>
                    <a:lstStyle/>
                    <a:p>
                      <a:pPr fontAlgn="t"/>
                      <a:r>
                        <a:rPr lang="en-US"/>
                        <a:t>France</a:t>
                      </a:r>
                    </a:p>
                  </a:txBody>
                  <a:tcPr marL="95250" marR="190500" marT="152400">
                    <a:lnL>
                      <a:noFill/>
                    </a:lnL>
                    <a:lnR>
                      <a:noFill/>
                    </a:lnR>
                    <a:lnT>
                      <a:noFill/>
                    </a:lnT>
                    <a:lnB>
                      <a:noFill/>
                    </a:lnB>
                  </a:tcPr>
                </a:tc>
                <a:tc>
                  <a:txBody>
                    <a:bodyPr/>
                    <a:lstStyle/>
                    <a:p>
                      <a:pPr fontAlgn="t"/>
                      <a:r>
                        <a:rPr lang="en-US"/>
                        <a:t>France</a:t>
                      </a:r>
                    </a:p>
                  </a:txBody>
                  <a:tcPr marL="95250" marR="190500" marT="152400">
                    <a:lnL>
                      <a:noFill/>
                    </a:lnL>
                    <a:lnR>
                      <a:noFill/>
                    </a:lnR>
                    <a:lnT>
                      <a:noFill/>
                    </a:lnT>
                    <a:lnB>
                      <a:noFill/>
                    </a:lnB>
                  </a:tcPr>
                </a:tc>
              </a:tr>
              <a:tr h="0">
                <a:tc>
                  <a:txBody>
                    <a:bodyPr/>
                    <a:lstStyle/>
                    <a:p>
                      <a:pPr fontAlgn="t"/>
                      <a:r>
                        <a:rPr lang="en-US"/>
                        <a:t>Institut Pasteur </a:t>
                      </a:r>
                      <a:br>
                        <a:rPr lang="en-US"/>
                      </a:br>
                      <a:r>
                        <a:rPr lang="en-US"/>
                        <a:t>Paris, France</a:t>
                      </a:r>
                    </a:p>
                  </a:txBody>
                  <a:tcPr marL="95250" marR="190500" marT="152400">
                    <a:lnL>
                      <a:noFill/>
                    </a:lnL>
                    <a:lnR>
                      <a:noFill/>
                    </a:lnR>
                    <a:lnT>
                      <a:noFill/>
                    </a:lnT>
                    <a:lnB>
                      <a:noFill/>
                    </a:lnB>
                  </a:tcPr>
                </a:tc>
                <a:tc>
                  <a:txBody>
                    <a:bodyPr/>
                    <a:lstStyle/>
                    <a:p>
                      <a:pPr fontAlgn="t"/>
                      <a:r>
                        <a:rPr lang="en-US"/>
                        <a:t>Institut Pasteur </a:t>
                      </a:r>
                      <a:br>
                        <a:rPr lang="en-US"/>
                      </a:br>
                      <a:r>
                        <a:rPr lang="en-US"/>
                        <a:t>Paris, France</a:t>
                      </a:r>
                    </a:p>
                  </a:txBody>
                  <a:tcPr marL="95250" marR="190500" marT="152400">
                    <a:lnL>
                      <a:noFill/>
                    </a:lnL>
                    <a:lnR>
                      <a:noFill/>
                    </a:lnR>
                    <a:lnT>
                      <a:noFill/>
                    </a:lnT>
                    <a:lnB>
                      <a:noFill/>
                    </a:lnB>
                  </a:tcPr>
                </a:tc>
                <a:tc>
                  <a:txBody>
                    <a:bodyPr/>
                    <a:lstStyle/>
                    <a:p>
                      <a:pPr fontAlgn="t"/>
                      <a:r>
                        <a:rPr lang="en-US"/>
                        <a:t>Institut Pasteur </a:t>
                      </a:r>
                      <a:br>
                        <a:rPr lang="en-US"/>
                      </a:br>
                      <a:r>
                        <a:rPr lang="en-US"/>
                        <a:t>Paris, France</a:t>
                      </a:r>
                    </a:p>
                  </a:txBody>
                  <a:tcPr marL="95250" marR="190500" marT="152400">
                    <a:lnL>
                      <a:noFill/>
                    </a:lnL>
                    <a:lnR>
                      <a:noFill/>
                    </a:lnR>
                    <a:lnT>
                      <a:noFill/>
                    </a:lnT>
                    <a:lnB>
                      <a:noFill/>
                    </a:lnB>
                  </a:tcPr>
                </a:tc>
              </a:tr>
              <a:tr h="0">
                <a:tc>
                  <a:txBody>
                    <a:bodyPr/>
                    <a:lstStyle/>
                    <a:p>
                      <a:pPr fontAlgn="t"/>
                      <a:r>
                        <a:rPr lang="en-US"/>
                        <a:t>b. 1920</a:t>
                      </a:r>
                    </a:p>
                  </a:txBody>
                  <a:tcPr marL="95250" marR="190500" marT="152400">
                    <a:lnL>
                      <a:noFill/>
                    </a:lnL>
                    <a:lnR>
                      <a:noFill/>
                    </a:lnR>
                    <a:lnT>
                      <a:noFill/>
                    </a:lnT>
                    <a:lnB>
                      <a:noFill/>
                    </a:lnB>
                  </a:tcPr>
                </a:tc>
                <a:tc>
                  <a:txBody>
                    <a:bodyPr/>
                    <a:lstStyle/>
                    <a:p>
                      <a:pPr fontAlgn="t"/>
                      <a:r>
                        <a:rPr lang="en-US"/>
                        <a:t>b. 1902</a:t>
                      </a:r>
                      <a:br>
                        <a:rPr lang="en-US"/>
                      </a:br>
                      <a:r>
                        <a:rPr lang="en-US"/>
                        <a:t>d. 1994</a:t>
                      </a:r>
                    </a:p>
                  </a:txBody>
                  <a:tcPr marL="95250" marR="190500" marT="152400">
                    <a:lnL>
                      <a:noFill/>
                    </a:lnL>
                    <a:lnR>
                      <a:noFill/>
                    </a:lnR>
                    <a:lnT>
                      <a:noFill/>
                    </a:lnT>
                    <a:lnB>
                      <a:noFill/>
                    </a:lnB>
                  </a:tcPr>
                </a:tc>
                <a:tc>
                  <a:txBody>
                    <a:bodyPr/>
                    <a:lstStyle/>
                    <a:p>
                      <a:pPr fontAlgn="t"/>
                      <a:r>
                        <a:rPr lang="en-US"/>
                        <a:t>b. 1910</a:t>
                      </a:r>
                      <a:br>
                        <a:rPr lang="en-US"/>
                      </a:br>
                      <a:r>
                        <a:rPr lang="en-US"/>
                        <a:t>d. 1976</a:t>
                      </a:r>
                    </a:p>
                  </a:txBody>
                  <a:tcPr marL="95250" marR="190500" marT="152400">
                    <a:lnL>
                      <a:noFill/>
                    </a:lnL>
                    <a:lnR>
                      <a:noFill/>
                    </a:lnR>
                    <a:lnT>
                      <a:noFill/>
                    </a:lnT>
                    <a:lnB>
                      <a:noFill/>
                    </a:lnB>
                  </a:tcPr>
                </a:tc>
              </a:tr>
              <a:tr h="0">
                <a:tc>
                  <a:txBody>
                    <a:bodyPr/>
                    <a:lstStyle/>
                    <a:p>
                      <a:pPr fontAlgn="t"/>
                      <a:r>
                        <a:rPr lang="en-US"/>
                        <a:t> </a:t>
                      </a:r>
                    </a:p>
                  </a:txBody>
                  <a:tcPr marL="95250" marR="190500" marT="152400">
                    <a:lnL>
                      <a:noFill/>
                    </a:lnL>
                    <a:lnR>
                      <a:noFill/>
                    </a:lnR>
                    <a:lnT>
                      <a:noFill/>
                    </a:lnT>
                    <a:lnB>
                      <a:noFill/>
                    </a:lnB>
                  </a:tcPr>
                </a:tc>
                <a:tc>
                  <a:txBody>
                    <a:bodyPr/>
                    <a:lstStyle/>
                    <a:p>
                      <a:endParaRPr lang="en-US"/>
                    </a:p>
                  </a:txBody>
                  <a:tcPr>
                    <a:lnL>
                      <a:noFill/>
                    </a:lnL>
                    <a:lnT>
                      <a:noFill/>
                    </a:lnT>
                  </a:tcPr>
                </a:tc>
                <a:tc>
                  <a:txBody>
                    <a:bodyPr/>
                    <a:lstStyle/>
                    <a:p>
                      <a:endParaRPr lang="en-US" dirty="0"/>
                    </a:p>
                  </a:txBody>
                  <a:tcPr>
                    <a:lnT>
                      <a:noFill/>
                    </a:lnT>
                  </a:tcPr>
                </a:tc>
              </a:tr>
            </a:tbl>
          </a:graphicData>
        </a:graphic>
      </p:graphicFrame>
      <p:pic>
        <p:nvPicPr>
          <p:cNvPr id="64521" name="Picture 9" descr="third"/>
          <p:cNvPicPr>
            <a:picLocks noChangeAspect="1" noChangeArrowheads="1"/>
          </p:cNvPicPr>
          <p:nvPr/>
        </p:nvPicPr>
        <p:blipFill>
          <a:blip r:embed="rId6" cstate="print"/>
          <a:srcRect/>
          <a:stretch>
            <a:fillRect/>
          </a:stretch>
        </p:blipFill>
        <p:spPr bwMode="auto">
          <a:xfrm>
            <a:off x="0" y="0"/>
            <a:ext cx="95250" cy="95250"/>
          </a:xfrm>
          <a:prstGeom prst="rect">
            <a:avLst/>
          </a:prstGeom>
          <a:noFill/>
        </p:spPr>
      </p:pic>
      <p:pic>
        <p:nvPicPr>
          <p:cNvPr id="64522" name="Picture 10" descr="third"/>
          <p:cNvPicPr>
            <a:picLocks noChangeAspect="1" noChangeArrowheads="1"/>
          </p:cNvPicPr>
          <p:nvPr/>
        </p:nvPicPr>
        <p:blipFill>
          <a:blip r:embed="rId6" cstate="print"/>
          <a:srcRect/>
          <a:stretch>
            <a:fillRect/>
          </a:stretch>
        </p:blipFill>
        <p:spPr bwMode="auto">
          <a:xfrm>
            <a:off x="0" y="0"/>
            <a:ext cx="95250" cy="95250"/>
          </a:xfrm>
          <a:prstGeom prst="rect">
            <a:avLst/>
          </a:prstGeom>
          <a:noFill/>
        </p:spPr>
      </p:pic>
      <p:pic>
        <p:nvPicPr>
          <p:cNvPr id="64520" name="Picture 8" descr="third"/>
          <p:cNvPicPr>
            <a:picLocks noChangeAspect="1" noChangeArrowheads="1"/>
          </p:cNvPicPr>
          <p:nvPr/>
        </p:nvPicPr>
        <p:blipFill>
          <a:blip r:embed="rId6" cstate="print"/>
          <a:srcRect/>
          <a:stretch>
            <a:fillRect/>
          </a:stretch>
        </p:blipFill>
        <p:spPr bwMode="auto">
          <a:xfrm>
            <a:off x="0" y="-60325"/>
            <a:ext cx="95250" cy="952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Text Box 4"/>
          <p:cNvSpPr txBox="1">
            <a:spLocks noChangeArrowheads="1"/>
          </p:cNvSpPr>
          <p:nvPr/>
        </p:nvSpPr>
        <p:spPr bwMode="auto">
          <a:xfrm>
            <a:off x="228600" y="228600"/>
            <a:ext cx="7848600" cy="830997"/>
          </a:xfrm>
          <a:prstGeom prst="rect">
            <a:avLst/>
          </a:prstGeom>
          <a:noFill/>
          <a:ln w="9525">
            <a:noFill/>
            <a:miter lim="800000"/>
            <a:headEnd/>
            <a:tailEnd/>
          </a:ln>
          <a:effectLst/>
        </p:spPr>
        <p:txBody>
          <a:bodyPr>
            <a:spAutoFit/>
          </a:bodyPr>
          <a:lstStyle/>
          <a:p>
            <a:pPr>
              <a:spcBef>
                <a:spcPct val="50000"/>
              </a:spcBef>
            </a:pPr>
            <a:r>
              <a:rPr lang="en-US" b="1" dirty="0">
                <a:solidFill>
                  <a:schemeClr val="accent2"/>
                </a:solidFill>
                <a:latin typeface="Times New Roman" pitchFamily="18" charset="0"/>
                <a:cs typeface="Times New Roman" pitchFamily="18" charset="0"/>
              </a:rPr>
              <a:t>Bacteria use interchangeable RNA polymerase subunits to help regulate gene transcription</a:t>
            </a:r>
          </a:p>
        </p:txBody>
      </p:sp>
      <p:pic>
        <p:nvPicPr>
          <p:cNvPr id="328709" name="Picture 5" descr="table 7-02"/>
          <p:cNvPicPr>
            <a:picLocks noChangeAspect="1" noChangeArrowheads="1"/>
          </p:cNvPicPr>
          <p:nvPr/>
        </p:nvPicPr>
        <p:blipFill>
          <a:blip r:embed="rId3" cstate="print"/>
          <a:srcRect/>
          <a:stretch>
            <a:fillRect/>
          </a:stretch>
        </p:blipFill>
        <p:spPr bwMode="auto">
          <a:xfrm>
            <a:off x="304800" y="1712913"/>
            <a:ext cx="8534400" cy="34321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16_Figure14"/>
          <p:cNvPicPr>
            <a:picLocks noChangeAspect="1" noChangeArrowheads="1"/>
          </p:cNvPicPr>
          <p:nvPr/>
        </p:nvPicPr>
        <p:blipFill>
          <a:blip r:embed="rId2" cstate="print"/>
          <a:srcRect/>
          <a:stretch>
            <a:fillRect/>
          </a:stretch>
        </p:blipFill>
        <p:spPr bwMode="auto">
          <a:xfrm>
            <a:off x="296863" y="2401888"/>
            <a:ext cx="8548687" cy="2054225"/>
          </a:xfrm>
          <a:prstGeom prst="rect">
            <a:avLst/>
          </a:prstGeom>
          <a:noFill/>
        </p:spPr>
      </p:pic>
      <p:sp>
        <p:nvSpPr>
          <p:cNvPr id="5" name="TextBox 4"/>
          <p:cNvSpPr txBox="1"/>
          <p:nvPr/>
        </p:nvSpPr>
        <p:spPr>
          <a:xfrm>
            <a:off x="228600" y="228600"/>
            <a:ext cx="86868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Alternative </a:t>
            </a:r>
            <a:r>
              <a:rPr lang="en-US" sz="2800" b="1" dirty="0" smtClean="0">
                <a:solidFill>
                  <a:schemeClr val="accent2"/>
                </a:solidFill>
                <a:latin typeface="Symbol" pitchFamily="18" charset="2"/>
                <a:cs typeface="Times New Roman" pitchFamily="18" charset="0"/>
              </a:rPr>
              <a:t>s</a:t>
            </a:r>
            <a:r>
              <a:rPr lang="en-US" sz="2800" b="1" dirty="0" smtClean="0">
                <a:solidFill>
                  <a:schemeClr val="accent2"/>
                </a:solidFill>
                <a:latin typeface="Times New Roman" pitchFamily="18" charset="0"/>
                <a:cs typeface="Times New Roman" pitchFamily="18" charset="0"/>
              </a:rPr>
              <a:t> factor direct RNA polymerase to alternative sets of promoters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16_Figure15"/>
          <p:cNvPicPr>
            <a:picLocks noChangeAspect="1" noChangeArrowheads="1"/>
          </p:cNvPicPr>
          <p:nvPr/>
        </p:nvPicPr>
        <p:blipFill>
          <a:blip r:embed="rId2" cstate="print"/>
          <a:srcRect/>
          <a:stretch>
            <a:fillRect/>
          </a:stretch>
        </p:blipFill>
        <p:spPr bwMode="auto">
          <a:xfrm>
            <a:off x="304800" y="3581400"/>
            <a:ext cx="8548687" cy="2822575"/>
          </a:xfrm>
          <a:prstGeom prst="rect">
            <a:avLst/>
          </a:prstGeom>
          <a:noFill/>
        </p:spPr>
      </p:pic>
      <p:sp>
        <p:nvSpPr>
          <p:cNvPr id="5" name="TextBox 4"/>
          <p:cNvSpPr txBox="1"/>
          <p:nvPr/>
        </p:nvSpPr>
        <p:spPr>
          <a:xfrm>
            <a:off x="0" y="228600"/>
            <a:ext cx="8458200" cy="954107"/>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NtrC</a:t>
            </a:r>
            <a:r>
              <a:rPr lang="en-US" sz="2800" b="1" dirty="0" smtClean="0">
                <a:solidFill>
                  <a:schemeClr val="accent2"/>
                </a:solidFill>
                <a:latin typeface="Times New Roman" pitchFamily="18" charset="0"/>
                <a:cs typeface="Times New Roman" pitchFamily="18" charset="0"/>
              </a:rPr>
              <a:t> and </a:t>
            </a:r>
            <a:r>
              <a:rPr lang="en-US" sz="2800" b="1" dirty="0" err="1" smtClean="0">
                <a:solidFill>
                  <a:schemeClr val="accent2"/>
                </a:solidFill>
                <a:latin typeface="Times New Roman" pitchFamily="18" charset="0"/>
                <a:cs typeface="Times New Roman" pitchFamily="18" charset="0"/>
              </a:rPr>
              <a:t>MerR</a:t>
            </a:r>
            <a:r>
              <a:rPr lang="en-US" sz="2800" b="1" dirty="0" smtClean="0">
                <a:solidFill>
                  <a:schemeClr val="accent2"/>
                </a:solidFill>
                <a:latin typeface="Times New Roman" pitchFamily="18" charset="0"/>
                <a:cs typeface="Times New Roman" pitchFamily="18" charset="0"/>
              </a:rPr>
              <a:t>: Transcriptional activators that work by </a:t>
            </a:r>
            <a:r>
              <a:rPr lang="en-US" sz="2800" b="1" dirty="0" err="1" smtClean="0">
                <a:solidFill>
                  <a:schemeClr val="accent2"/>
                </a:solidFill>
                <a:latin typeface="Times New Roman" pitchFamily="18" charset="0"/>
                <a:cs typeface="Times New Roman" pitchFamily="18" charset="0"/>
              </a:rPr>
              <a:t>allostery</a:t>
            </a:r>
            <a:r>
              <a:rPr lang="en-US" sz="2800" b="1" dirty="0" smtClean="0">
                <a:solidFill>
                  <a:schemeClr val="accent2"/>
                </a:solidFill>
                <a:latin typeface="Times New Roman" pitchFamily="18" charset="0"/>
                <a:cs typeface="Times New Roman" pitchFamily="18" charset="0"/>
              </a:rPr>
              <a:t> rather than by recruitment</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304800" y="2133600"/>
            <a:ext cx="8382000" cy="954107"/>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NtrC</a:t>
            </a:r>
            <a:r>
              <a:rPr lang="en-US" sz="2800" b="1" dirty="0" smtClean="0">
                <a:solidFill>
                  <a:schemeClr val="accent2"/>
                </a:solidFill>
                <a:latin typeface="Times New Roman" pitchFamily="18" charset="0"/>
                <a:cs typeface="Times New Roman" pitchFamily="18" charset="0"/>
              </a:rPr>
              <a:t> has </a:t>
            </a:r>
            <a:r>
              <a:rPr lang="en-US" sz="2800" b="1" dirty="0" err="1" smtClean="0">
                <a:solidFill>
                  <a:schemeClr val="accent2"/>
                </a:solidFill>
                <a:latin typeface="Times New Roman" pitchFamily="18" charset="0"/>
                <a:cs typeface="Times New Roman" pitchFamily="18" charset="0"/>
              </a:rPr>
              <a:t>ATPase</a:t>
            </a:r>
            <a:r>
              <a:rPr lang="en-US" sz="2800" b="1" dirty="0" smtClean="0">
                <a:solidFill>
                  <a:schemeClr val="accent2"/>
                </a:solidFill>
                <a:latin typeface="Times New Roman" pitchFamily="18" charset="0"/>
                <a:cs typeface="Times New Roman" pitchFamily="18" charset="0"/>
              </a:rPr>
              <a:t> activity and works from DNA Sites far from the gene</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075" descr="07002_1"/>
          <p:cNvPicPr>
            <a:picLocks noChangeAspect="1" noChangeArrowheads="1"/>
          </p:cNvPicPr>
          <p:nvPr/>
        </p:nvPicPr>
        <p:blipFill>
          <a:blip r:embed="rId3" cstate="print"/>
          <a:srcRect/>
          <a:stretch>
            <a:fillRect/>
          </a:stretch>
        </p:blipFill>
        <p:spPr bwMode="auto">
          <a:xfrm>
            <a:off x="228600" y="228600"/>
            <a:ext cx="8610600" cy="3963988"/>
          </a:xfrm>
          <a:prstGeom prst="rect">
            <a:avLst/>
          </a:prstGeom>
          <a:noFill/>
          <a:ln w="9525">
            <a:noFill/>
            <a:miter lim="800000"/>
            <a:headEnd/>
            <a:tailEnd/>
          </a:ln>
          <a:effectLst/>
        </p:spPr>
      </p:pic>
      <p:sp>
        <p:nvSpPr>
          <p:cNvPr id="139268" name="Text Box 3076"/>
          <p:cNvSpPr txBox="1">
            <a:spLocks noChangeArrowheads="1"/>
          </p:cNvSpPr>
          <p:nvPr/>
        </p:nvSpPr>
        <p:spPr bwMode="auto">
          <a:xfrm>
            <a:off x="228600" y="4487863"/>
            <a:ext cx="8610600" cy="2225675"/>
          </a:xfrm>
          <a:prstGeom prst="rect">
            <a:avLst/>
          </a:prstGeom>
          <a:noFill/>
          <a:ln w="9525">
            <a:noFill/>
            <a:miter lim="800000"/>
            <a:headEnd/>
            <a:tailEnd/>
          </a:ln>
          <a:effectLst/>
        </p:spPr>
        <p:txBody>
          <a:bodyPr>
            <a:spAutoFit/>
          </a:bodyPr>
          <a:lstStyle/>
          <a:p>
            <a:r>
              <a:rPr lang="en-US" sz="2000" b="1" dirty="0">
                <a:latin typeface="Times New Roman" pitchFamily="18" charset="0"/>
                <a:cs typeface="Times New Roman" pitchFamily="18" charset="0"/>
              </a:rPr>
              <a:t>Evidence that a differentiated cell contains all the genetic instructions necessary to direct the formation of a complete organism.</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 The nucleus of a skin cell from an adult frog transplanted into an enucleated egg can give rise to an entire tadpole. The </a:t>
            </a:r>
            <a:r>
              <a:rPr lang="en-US" sz="2000" i="1" dirty="0">
                <a:latin typeface="Times New Roman" pitchFamily="18" charset="0"/>
                <a:cs typeface="Times New Roman" pitchFamily="18" charset="0"/>
              </a:rPr>
              <a:t>broken arrow</a:t>
            </a:r>
            <a:r>
              <a:rPr lang="en-US" sz="2000" dirty="0">
                <a:latin typeface="Times New Roman" pitchFamily="18" charset="0"/>
                <a:cs typeface="Times New Roman" pitchFamily="18" charset="0"/>
              </a:rPr>
              <a:t> indicates that, to give the transplanted genome time to adjust to an embryonic environment, a further transfer step is required in which one of the nuclei is taken from the early embryo that begins to develop and is put back into a second enucleated egg.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07040"/>
          <p:cNvPicPr>
            <a:picLocks noChangeAspect="1" noChangeArrowheads="1"/>
          </p:cNvPicPr>
          <p:nvPr/>
        </p:nvPicPr>
        <p:blipFill>
          <a:blip r:embed="rId3" cstate="print"/>
          <a:srcRect/>
          <a:stretch>
            <a:fillRect/>
          </a:stretch>
        </p:blipFill>
        <p:spPr bwMode="auto">
          <a:xfrm>
            <a:off x="762000" y="0"/>
            <a:ext cx="6400800" cy="4441825"/>
          </a:xfrm>
          <a:prstGeom prst="rect">
            <a:avLst/>
          </a:prstGeom>
          <a:noFill/>
          <a:ln w="9525">
            <a:noFill/>
            <a:miter lim="800000"/>
            <a:headEnd/>
            <a:tailEnd/>
          </a:ln>
          <a:effectLst/>
        </p:spPr>
      </p:pic>
      <p:sp>
        <p:nvSpPr>
          <p:cNvPr id="91140" name="Text Box 4"/>
          <p:cNvSpPr txBox="1">
            <a:spLocks noChangeArrowheads="1"/>
          </p:cNvSpPr>
          <p:nvPr/>
        </p:nvSpPr>
        <p:spPr bwMode="auto">
          <a:xfrm>
            <a:off x="0" y="4568825"/>
            <a:ext cx="9144000" cy="2289175"/>
          </a:xfrm>
          <a:prstGeom prst="rect">
            <a:avLst/>
          </a:prstGeom>
          <a:noFill/>
          <a:ln w="9525">
            <a:noFill/>
            <a:miter lim="800000"/>
            <a:headEnd/>
            <a:tailEnd/>
          </a:ln>
          <a:effectLst/>
        </p:spPr>
        <p:txBody>
          <a:bodyPr>
            <a:spAutoFit/>
          </a:bodyPr>
          <a:lstStyle/>
          <a:p>
            <a:r>
              <a:rPr lang="en-US" sz="1800" b="1" dirty="0">
                <a:latin typeface="Times New Roman" pitchFamily="18" charset="0"/>
                <a:cs typeface="Times New Roman" pitchFamily="18" charset="0"/>
              </a:rPr>
              <a:t>Gene activation at a distance.</a:t>
            </a:r>
            <a:r>
              <a:rPr lang="en-US" sz="1800" dirty="0">
                <a:latin typeface="Times New Roman" pitchFamily="18" charset="0"/>
                <a:cs typeface="Times New Roman" pitchFamily="18" charset="0"/>
              </a:rPr>
              <a:t> (A) </a:t>
            </a:r>
            <a:r>
              <a:rPr lang="en-US" sz="1800" dirty="0" err="1">
                <a:latin typeface="Times New Roman" pitchFamily="18" charset="0"/>
                <a:cs typeface="Times New Roman" pitchFamily="18" charset="0"/>
              </a:rPr>
              <a:t>NtrC</a:t>
            </a:r>
            <a:r>
              <a:rPr lang="en-US" sz="1800" dirty="0">
                <a:latin typeface="Times New Roman" pitchFamily="18" charset="0"/>
                <a:cs typeface="Times New Roman" pitchFamily="18" charset="0"/>
              </a:rPr>
              <a:t> is a bacterial gene regulatory protein that activates transcription by facilitating the transition between the initial binding of RNA polymerase to the promoter and the formation of an initiating </a:t>
            </a:r>
            <a:r>
              <a:rPr lang="en-US" sz="1800" dirty="0" smtClean="0">
                <a:latin typeface="Times New Roman" pitchFamily="18" charset="0"/>
                <a:cs typeface="Times New Roman" pitchFamily="18" charset="0"/>
              </a:rPr>
              <a:t>complex. As </a:t>
            </a:r>
            <a:r>
              <a:rPr lang="en-US" sz="1800" dirty="0">
                <a:latin typeface="Times New Roman" pitchFamily="18" charset="0"/>
                <a:cs typeface="Times New Roman" pitchFamily="18" charset="0"/>
              </a:rPr>
              <a:t>indicated, the transition stimulated by </a:t>
            </a:r>
            <a:r>
              <a:rPr lang="en-US" sz="1800" dirty="0" err="1">
                <a:latin typeface="Times New Roman" pitchFamily="18" charset="0"/>
                <a:cs typeface="Times New Roman" pitchFamily="18" charset="0"/>
              </a:rPr>
              <a:t>NtrC</a:t>
            </a:r>
            <a:r>
              <a:rPr lang="en-US" sz="1800" dirty="0">
                <a:latin typeface="Times New Roman" pitchFamily="18" charset="0"/>
                <a:cs typeface="Times New Roman" pitchFamily="18" charset="0"/>
              </a:rPr>
              <a:t> requires the energy produced by ATP hydrolysis, although this requirement is unusual for bacterial transcription initiation. (B) The interaction of </a:t>
            </a:r>
            <a:r>
              <a:rPr lang="en-US" sz="1800" dirty="0" err="1">
                <a:latin typeface="Times New Roman" pitchFamily="18" charset="0"/>
                <a:cs typeface="Times New Roman" pitchFamily="18" charset="0"/>
              </a:rPr>
              <a:t>NtrC</a:t>
            </a:r>
            <a:r>
              <a:rPr lang="en-US" sz="1800" dirty="0">
                <a:latin typeface="Times New Roman" pitchFamily="18" charset="0"/>
                <a:cs typeface="Times New Roman" pitchFamily="18" charset="0"/>
              </a:rPr>
              <a:t> and RNA polymerase, with the intervening DNA looped out, can be seen in the electron microscope. Although transcriptional activation by DNA looping is unusual in bacteria, it is typical of </a:t>
            </a:r>
            <a:r>
              <a:rPr lang="en-US" sz="1800" dirty="0" err="1">
                <a:latin typeface="Times New Roman" pitchFamily="18" charset="0"/>
                <a:cs typeface="Times New Roman" pitchFamily="18" charset="0"/>
              </a:rPr>
              <a:t>eucaryotic</a:t>
            </a:r>
            <a:r>
              <a:rPr lang="en-US" sz="1800" dirty="0">
                <a:latin typeface="Times New Roman" pitchFamily="18" charset="0"/>
                <a:cs typeface="Times New Roman" pitchFamily="18" charset="0"/>
              </a:rPr>
              <a:t> gene regulatory proteins.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16_Figure16"/>
          <p:cNvPicPr>
            <a:picLocks noChangeAspect="1" noChangeArrowheads="1"/>
          </p:cNvPicPr>
          <p:nvPr/>
        </p:nvPicPr>
        <p:blipFill>
          <a:blip r:embed="rId2" cstate="print"/>
          <a:srcRect/>
          <a:stretch>
            <a:fillRect/>
          </a:stretch>
        </p:blipFill>
        <p:spPr bwMode="auto">
          <a:xfrm>
            <a:off x="296863" y="1435100"/>
            <a:ext cx="8548687" cy="3987800"/>
          </a:xfrm>
          <a:prstGeom prst="rect">
            <a:avLst/>
          </a:prstGeom>
          <a:noFill/>
        </p:spPr>
      </p:pic>
      <p:sp>
        <p:nvSpPr>
          <p:cNvPr id="5" name="TextBox 4"/>
          <p:cNvSpPr txBox="1"/>
          <p:nvPr/>
        </p:nvSpPr>
        <p:spPr>
          <a:xfrm>
            <a:off x="228600" y="152400"/>
            <a:ext cx="8915400" cy="523220"/>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MerR</a:t>
            </a:r>
            <a:r>
              <a:rPr lang="en-US" sz="2800" b="1" dirty="0" smtClean="0">
                <a:solidFill>
                  <a:schemeClr val="accent2"/>
                </a:solidFill>
                <a:latin typeface="Times New Roman" pitchFamily="18" charset="0"/>
                <a:cs typeface="Times New Roman" pitchFamily="18" charset="0"/>
              </a:rPr>
              <a:t> activates transcription by twisting promoter DNA</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16_Figure17"/>
          <p:cNvPicPr>
            <a:picLocks noChangeAspect="1" noChangeArrowheads="1"/>
          </p:cNvPicPr>
          <p:nvPr/>
        </p:nvPicPr>
        <p:blipFill>
          <a:blip r:embed="rId2" cstate="print"/>
          <a:srcRect/>
          <a:stretch>
            <a:fillRect/>
          </a:stretch>
        </p:blipFill>
        <p:spPr bwMode="auto">
          <a:xfrm>
            <a:off x="1447800" y="1219200"/>
            <a:ext cx="6151563" cy="5438775"/>
          </a:xfrm>
          <a:prstGeom prst="rect">
            <a:avLst/>
          </a:prstGeom>
          <a:noFill/>
        </p:spPr>
      </p:pic>
      <p:sp>
        <p:nvSpPr>
          <p:cNvPr id="5" name="TextBox 4"/>
          <p:cNvSpPr txBox="1"/>
          <p:nvPr/>
        </p:nvSpPr>
        <p:spPr>
          <a:xfrm>
            <a:off x="0" y="228600"/>
            <a:ext cx="86106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Structure of a </a:t>
            </a:r>
            <a:r>
              <a:rPr lang="en-US" b="1" dirty="0" err="1" smtClean="0">
                <a:latin typeface="Times New Roman" pitchFamily="18" charset="0"/>
                <a:cs typeface="Times New Roman" pitchFamily="18" charset="0"/>
              </a:rPr>
              <a:t>merT</a:t>
            </a:r>
            <a:r>
              <a:rPr lang="en-US" b="1" dirty="0" smtClean="0">
                <a:latin typeface="Times New Roman" pitchFamily="18" charset="0"/>
                <a:cs typeface="Times New Roman" pitchFamily="18" charset="0"/>
              </a:rPr>
              <a:t>-like promoter</a:t>
            </a:r>
            <a:endParaRPr lang="en-US"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915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Some repressors hold RNA polymerase at the promoter rather than excluding it</a:t>
            </a:r>
            <a:endParaRPr lang="en-US" sz="2800" b="1" dirty="0">
              <a:solidFill>
                <a:schemeClr val="accent2"/>
              </a:solidFill>
              <a:latin typeface="Times New Roman" pitchFamily="18" charset="0"/>
              <a:cs typeface="Times New Roman" pitchFamily="18" charset="0"/>
            </a:endParaRPr>
          </a:p>
        </p:txBody>
      </p:sp>
      <p:pic>
        <p:nvPicPr>
          <p:cNvPr id="4" name="Picture 3" descr="16_Figure18"/>
          <p:cNvPicPr>
            <a:picLocks noChangeAspect="1" noChangeArrowheads="1"/>
          </p:cNvPicPr>
          <p:nvPr/>
        </p:nvPicPr>
        <p:blipFill>
          <a:blip r:embed="rId2" cstate="print"/>
          <a:srcRect/>
          <a:stretch>
            <a:fillRect/>
          </a:stretch>
        </p:blipFill>
        <p:spPr bwMode="auto">
          <a:xfrm>
            <a:off x="228600" y="2971800"/>
            <a:ext cx="8548687" cy="3468687"/>
          </a:xfrm>
          <a:prstGeom prst="rect">
            <a:avLst/>
          </a:prstGeom>
          <a:noFill/>
        </p:spPr>
      </p:pic>
      <p:sp>
        <p:nvSpPr>
          <p:cNvPr id="5" name="TextBox 4"/>
          <p:cNvSpPr txBox="1"/>
          <p:nvPr/>
        </p:nvSpPr>
        <p:spPr>
          <a:xfrm>
            <a:off x="0" y="1752600"/>
            <a:ext cx="9220200" cy="523220"/>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AraC</a:t>
            </a:r>
            <a:r>
              <a:rPr lang="en-US" sz="2800" b="1" dirty="0" smtClean="0">
                <a:solidFill>
                  <a:schemeClr val="accent2"/>
                </a:solidFill>
                <a:latin typeface="Times New Roman" pitchFamily="18" charset="0"/>
                <a:cs typeface="Times New Roman" pitchFamily="18" charset="0"/>
              </a:rPr>
              <a:t> and control of the </a:t>
            </a:r>
            <a:r>
              <a:rPr lang="en-US" sz="2800" b="1" dirty="0" err="1" smtClean="0">
                <a:solidFill>
                  <a:schemeClr val="accent2"/>
                </a:solidFill>
                <a:latin typeface="Times New Roman" pitchFamily="18" charset="0"/>
                <a:cs typeface="Times New Roman" pitchFamily="18" charset="0"/>
              </a:rPr>
              <a:t>araBAD</a:t>
            </a:r>
            <a:r>
              <a:rPr lang="en-US" sz="2800" b="1" dirty="0" smtClean="0">
                <a:solidFill>
                  <a:schemeClr val="accent2"/>
                </a:solidFill>
                <a:latin typeface="Times New Roman" pitchFamily="18" charset="0"/>
                <a:cs typeface="Times New Roman" pitchFamily="18" charset="0"/>
              </a:rPr>
              <a:t> </a:t>
            </a:r>
            <a:r>
              <a:rPr lang="en-US" sz="2800" b="1" dirty="0" err="1" smtClean="0">
                <a:solidFill>
                  <a:schemeClr val="accent2"/>
                </a:solidFill>
                <a:latin typeface="Times New Roman" pitchFamily="18" charset="0"/>
                <a:cs typeface="Times New Roman" pitchFamily="18" charset="0"/>
              </a:rPr>
              <a:t>operon</a:t>
            </a:r>
            <a:r>
              <a:rPr lang="en-US" sz="2800" b="1" dirty="0" smtClean="0">
                <a:solidFill>
                  <a:schemeClr val="accent2"/>
                </a:solidFill>
                <a:latin typeface="Times New Roman" pitchFamily="18" charset="0"/>
                <a:cs typeface="Times New Roman" pitchFamily="18" charset="0"/>
              </a:rPr>
              <a:t> by </a:t>
            </a:r>
            <a:r>
              <a:rPr lang="en-US" sz="2800" b="1" dirty="0" err="1" smtClean="0">
                <a:solidFill>
                  <a:schemeClr val="accent2"/>
                </a:solidFill>
                <a:latin typeface="Times New Roman" pitchFamily="18" charset="0"/>
                <a:cs typeface="Times New Roman" pitchFamily="18" charset="0"/>
              </a:rPr>
              <a:t>antiactivation</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16_Figure19"/>
          <p:cNvPicPr>
            <a:picLocks noChangeAspect="1" noChangeArrowheads="1"/>
          </p:cNvPicPr>
          <p:nvPr/>
        </p:nvPicPr>
        <p:blipFill>
          <a:blip r:embed="rId2" cstate="print"/>
          <a:srcRect/>
          <a:stretch>
            <a:fillRect/>
          </a:stretch>
        </p:blipFill>
        <p:spPr bwMode="auto">
          <a:xfrm>
            <a:off x="1447800" y="1066800"/>
            <a:ext cx="6934200" cy="5647568"/>
          </a:xfrm>
          <a:prstGeom prst="rect">
            <a:avLst/>
          </a:prstGeom>
          <a:noFill/>
        </p:spPr>
      </p:pic>
      <p:sp>
        <p:nvSpPr>
          <p:cNvPr id="5" name="TextBox 4"/>
          <p:cNvSpPr txBox="1"/>
          <p:nvPr/>
        </p:nvSpPr>
        <p:spPr>
          <a:xfrm>
            <a:off x="228600" y="0"/>
            <a:ext cx="86106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THE CASE OF BACTERIOPHAGE </a:t>
            </a:r>
            <a:r>
              <a:rPr lang="en-US" sz="3200" b="1" dirty="0" smtClean="0">
                <a:solidFill>
                  <a:srgbClr val="FF0000"/>
                </a:solidFill>
                <a:latin typeface="Symbol" pitchFamily="18" charset="2"/>
                <a:cs typeface="Times New Roman" pitchFamily="18" charset="0"/>
              </a:rPr>
              <a:t>l</a:t>
            </a:r>
            <a:r>
              <a:rPr lang="en-US" sz="3200" b="1" dirty="0" smtClean="0">
                <a:solidFill>
                  <a:srgbClr val="FF0000"/>
                </a:solidFill>
                <a:latin typeface="Times New Roman" pitchFamily="18" charset="0"/>
                <a:cs typeface="Times New Roman" pitchFamily="18" charset="0"/>
              </a:rPr>
              <a:t>: layers of regulation</a:t>
            </a:r>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16_Figure20"/>
          <p:cNvPicPr>
            <a:picLocks noChangeAspect="1" noChangeArrowheads="1"/>
          </p:cNvPicPr>
          <p:nvPr/>
        </p:nvPicPr>
        <p:blipFill>
          <a:blip r:embed="rId2" cstate="print"/>
          <a:srcRect/>
          <a:stretch>
            <a:fillRect/>
          </a:stretch>
        </p:blipFill>
        <p:spPr bwMode="auto">
          <a:xfrm>
            <a:off x="2209800" y="1405094"/>
            <a:ext cx="6346825" cy="5452906"/>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Alternative patterns of gene expression control </a:t>
            </a:r>
            <a:r>
              <a:rPr lang="en-US" sz="2800" b="1" dirty="0" err="1" smtClean="0">
                <a:solidFill>
                  <a:schemeClr val="accent2"/>
                </a:solidFill>
                <a:latin typeface="Times New Roman" pitchFamily="18" charset="0"/>
                <a:cs typeface="Times New Roman" pitchFamily="18" charset="0"/>
              </a:rPr>
              <a:t>lytic</a:t>
            </a:r>
            <a:r>
              <a:rPr lang="en-US" sz="2800" b="1" dirty="0" smtClean="0">
                <a:solidFill>
                  <a:schemeClr val="accent2"/>
                </a:solidFill>
                <a:latin typeface="Times New Roman" pitchFamily="18" charset="0"/>
                <a:cs typeface="Times New Roman" pitchFamily="18" charset="0"/>
              </a:rPr>
              <a:t> and </a:t>
            </a:r>
            <a:r>
              <a:rPr lang="en-US" sz="2800" b="1" dirty="0" err="1" smtClean="0">
                <a:solidFill>
                  <a:schemeClr val="accent2"/>
                </a:solidFill>
                <a:latin typeface="Times New Roman" pitchFamily="18" charset="0"/>
                <a:cs typeface="Times New Roman" pitchFamily="18" charset="0"/>
              </a:rPr>
              <a:t>lysogenic</a:t>
            </a:r>
            <a:r>
              <a:rPr lang="en-US" sz="2800" b="1" dirty="0" smtClean="0">
                <a:solidFill>
                  <a:schemeClr val="accent2"/>
                </a:solidFill>
                <a:latin typeface="Times New Roman" pitchFamily="18" charset="0"/>
                <a:cs typeface="Times New Roman" pitchFamily="18" charset="0"/>
              </a:rPr>
              <a:t> growth</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152400" y="1219200"/>
            <a:ext cx="29718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Map of </a:t>
            </a:r>
            <a:r>
              <a:rPr lang="en-US" b="1" dirty="0" err="1" smtClean="0">
                <a:latin typeface="Times New Roman" pitchFamily="18" charset="0"/>
                <a:cs typeface="Times New Roman" pitchFamily="18" charset="0"/>
              </a:rPr>
              <a:t>bacteriophage</a:t>
            </a:r>
            <a:r>
              <a:rPr lang="en-US" b="1" dirty="0" smtClean="0">
                <a:latin typeface="Times New Roman" pitchFamily="18" charset="0"/>
                <a:cs typeface="Times New Roman" pitchFamily="18" charset="0"/>
              </a:rPr>
              <a:t> </a:t>
            </a:r>
            <a:r>
              <a:rPr lang="en-US" b="1" dirty="0" smtClean="0">
                <a:latin typeface="Symbol" pitchFamily="18" charset="2"/>
                <a:cs typeface="Times New Roman" pitchFamily="18" charset="0"/>
              </a:rPr>
              <a:t>l</a:t>
            </a:r>
            <a:endParaRPr lang="en-US" b="1" dirty="0">
              <a:latin typeface="Symbol" pitchFamily="18" charset="2"/>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16_Figure21"/>
          <p:cNvPicPr>
            <a:picLocks noChangeAspect="1" noChangeArrowheads="1"/>
          </p:cNvPicPr>
          <p:nvPr/>
        </p:nvPicPr>
        <p:blipFill>
          <a:blip r:embed="rId2" cstate="print"/>
          <a:srcRect/>
          <a:stretch>
            <a:fillRect/>
          </a:stretch>
        </p:blipFill>
        <p:spPr bwMode="auto">
          <a:xfrm>
            <a:off x="296863" y="2828925"/>
            <a:ext cx="8548687" cy="1200150"/>
          </a:xfrm>
          <a:prstGeom prst="rect">
            <a:avLst/>
          </a:prstGeom>
          <a:noFill/>
        </p:spPr>
      </p:pic>
      <p:sp>
        <p:nvSpPr>
          <p:cNvPr id="5" name="TextBox 4"/>
          <p:cNvSpPr txBox="1"/>
          <p:nvPr/>
        </p:nvSpPr>
        <p:spPr>
          <a:xfrm>
            <a:off x="228600" y="1295400"/>
            <a:ext cx="85344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Promoters in the control regions of </a:t>
            </a:r>
            <a:r>
              <a:rPr lang="en-US" b="1" dirty="0" err="1" smtClean="0">
                <a:latin typeface="Times New Roman" pitchFamily="18" charset="0"/>
                <a:cs typeface="Times New Roman" pitchFamily="18" charset="0"/>
              </a:rPr>
              <a:t>bacteriophage</a:t>
            </a:r>
            <a:r>
              <a:rPr lang="en-US" b="1" dirty="0" smtClean="0">
                <a:latin typeface="Times New Roman" pitchFamily="18" charset="0"/>
                <a:cs typeface="Times New Roman" pitchFamily="18" charset="0"/>
              </a:rPr>
              <a:t> </a:t>
            </a:r>
            <a:r>
              <a:rPr lang="en-US" b="1" dirty="0" smtClean="0">
                <a:latin typeface="Symbol" pitchFamily="18" charset="2"/>
                <a:cs typeface="Times New Roman" pitchFamily="18" charset="0"/>
              </a:rPr>
              <a:t>l</a:t>
            </a:r>
            <a:endParaRPr lang="en-US" b="1" dirty="0">
              <a:latin typeface="Symbol" pitchFamily="18" charset="2"/>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16_Figure22"/>
          <p:cNvPicPr>
            <a:picLocks noChangeAspect="1" noChangeArrowheads="1"/>
          </p:cNvPicPr>
          <p:nvPr/>
        </p:nvPicPr>
        <p:blipFill>
          <a:blip r:embed="rId2" cstate="print"/>
          <a:srcRect/>
          <a:stretch>
            <a:fillRect/>
          </a:stretch>
        </p:blipFill>
        <p:spPr bwMode="auto">
          <a:xfrm>
            <a:off x="296863" y="1905000"/>
            <a:ext cx="8548687" cy="3048000"/>
          </a:xfrm>
          <a:prstGeom prst="rect">
            <a:avLst/>
          </a:prstGeom>
          <a:noFill/>
        </p:spPr>
      </p:pic>
      <p:sp>
        <p:nvSpPr>
          <p:cNvPr id="5" name="TextBox 4"/>
          <p:cNvSpPr txBox="1"/>
          <p:nvPr/>
        </p:nvSpPr>
        <p:spPr>
          <a:xfrm>
            <a:off x="228600" y="762000"/>
            <a:ext cx="89154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Transcription in the </a:t>
            </a:r>
            <a:r>
              <a:rPr lang="en-US" b="1" dirty="0" smtClean="0">
                <a:latin typeface="Symbol" pitchFamily="18" charset="2"/>
                <a:cs typeface="Times New Roman" pitchFamily="18" charset="0"/>
              </a:rPr>
              <a:t>l </a:t>
            </a:r>
            <a:r>
              <a:rPr lang="en-US" b="1" dirty="0" smtClean="0">
                <a:latin typeface="Times New Roman" pitchFamily="18" charset="0"/>
                <a:cs typeface="Times New Roman" pitchFamily="18" charset="0"/>
              </a:rPr>
              <a:t>control regions in </a:t>
            </a:r>
            <a:r>
              <a:rPr lang="en-US" b="1" dirty="0" err="1" smtClean="0">
                <a:latin typeface="Times New Roman" pitchFamily="18" charset="0"/>
                <a:cs typeface="Times New Roman" pitchFamily="18" charset="0"/>
              </a:rPr>
              <a:t>lytic</a:t>
            </a:r>
            <a:r>
              <a:rPr lang="en-US" b="1" dirty="0" smtClean="0">
                <a:latin typeface="Times New Roman" pitchFamily="18" charset="0"/>
                <a:cs typeface="Times New Roman" pitchFamily="18" charset="0"/>
              </a:rPr>
              <a:t> &amp; </a:t>
            </a:r>
            <a:r>
              <a:rPr lang="en-US" b="1" dirty="0" err="1" smtClean="0">
                <a:latin typeface="Times New Roman" pitchFamily="18" charset="0"/>
                <a:cs typeface="Times New Roman" pitchFamily="18" charset="0"/>
              </a:rPr>
              <a:t>lysogenic</a:t>
            </a:r>
            <a:r>
              <a:rPr lang="en-US" b="1" dirty="0" smtClean="0">
                <a:latin typeface="Times New Roman" pitchFamily="18" charset="0"/>
                <a:cs typeface="Times New Roman" pitchFamily="18" charset="0"/>
              </a:rPr>
              <a:t> growth</a:t>
            </a:r>
            <a:endParaRPr lang="en-US" b="1"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16_Figure23"/>
          <p:cNvPicPr>
            <a:picLocks noChangeAspect="1" noChangeArrowheads="1"/>
          </p:cNvPicPr>
          <p:nvPr/>
        </p:nvPicPr>
        <p:blipFill>
          <a:blip r:embed="rId2" cstate="print"/>
          <a:srcRect/>
          <a:stretch>
            <a:fillRect/>
          </a:stretch>
        </p:blipFill>
        <p:spPr bwMode="auto">
          <a:xfrm>
            <a:off x="304800" y="1481137"/>
            <a:ext cx="8548687" cy="5376863"/>
          </a:xfrm>
          <a:prstGeom prst="rect">
            <a:avLst/>
          </a:prstGeom>
          <a:noFill/>
        </p:spPr>
      </p:pic>
      <p:sp>
        <p:nvSpPr>
          <p:cNvPr id="5" name="TextBox 4"/>
          <p:cNvSpPr txBox="1"/>
          <p:nvPr/>
        </p:nvSpPr>
        <p:spPr>
          <a:xfrm>
            <a:off x="0" y="0"/>
            <a:ext cx="88392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Regulatory proteins and their binding sites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16_Figure24"/>
          <p:cNvPicPr>
            <a:picLocks noChangeAspect="1" noChangeArrowheads="1"/>
          </p:cNvPicPr>
          <p:nvPr/>
        </p:nvPicPr>
        <p:blipFill>
          <a:blip r:embed="rId2" cstate="print"/>
          <a:srcRect/>
          <a:stretch>
            <a:fillRect/>
          </a:stretch>
        </p:blipFill>
        <p:spPr bwMode="auto">
          <a:xfrm>
            <a:off x="296863" y="2181225"/>
            <a:ext cx="8548687" cy="2493963"/>
          </a:xfrm>
          <a:prstGeom prst="rect">
            <a:avLst/>
          </a:prstGeom>
          <a:noFill/>
        </p:spPr>
      </p:pic>
      <p:sp>
        <p:nvSpPr>
          <p:cNvPr id="5" name="TextBox 4"/>
          <p:cNvSpPr txBox="1"/>
          <p:nvPr/>
        </p:nvSpPr>
        <p:spPr>
          <a:xfrm>
            <a:off x="152400" y="990600"/>
            <a:ext cx="86868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Relative positions of promoter and operator sites of </a:t>
            </a:r>
            <a:r>
              <a:rPr lang="en-US" b="1" dirty="0" smtClean="0">
                <a:latin typeface="Symbol" pitchFamily="18" charset="2"/>
                <a:cs typeface="Times New Roman" pitchFamily="18" charset="0"/>
              </a:rPr>
              <a:t>l </a:t>
            </a:r>
            <a:r>
              <a:rPr lang="en-US" b="1" dirty="0" smtClean="0">
                <a:latin typeface="Times New Roman" pitchFamily="18" charset="0"/>
                <a:cs typeface="Times New Roman" pitchFamily="18" charset="0"/>
              </a:rPr>
              <a:t>control region</a:t>
            </a:r>
            <a:endParaRPr lang="en-US" b="1" dirty="0">
              <a:latin typeface="Times New Roman" pitchFamily="18" charset="0"/>
              <a:cs typeface="Times New Roman" pitchFamily="18" charset="0"/>
            </a:endParaRPr>
          </a:p>
        </p:txBody>
      </p:sp>
      <p:sp>
        <p:nvSpPr>
          <p:cNvPr id="6" name="TextBox 5"/>
          <p:cNvSpPr txBox="1"/>
          <p:nvPr/>
        </p:nvSpPr>
        <p:spPr>
          <a:xfrm>
            <a:off x="228600" y="5105400"/>
            <a:ext cx="8534400" cy="461665"/>
          </a:xfrm>
          <a:prstGeom prst="rect">
            <a:avLst/>
          </a:prstGeom>
          <a:noFill/>
        </p:spPr>
        <p:txBody>
          <a:bodyPr wrap="square" rtlCol="0">
            <a:spAutoFit/>
          </a:bodyPr>
          <a:lstStyle/>
          <a:p>
            <a:r>
              <a:rPr lang="en-US" dirty="0" smtClean="0">
                <a:solidFill>
                  <a:srgbClr val="FF0000"/>
                </a:solidFill>
              </a:rPr>
              <a:t>Repressor bound at O</a:t>
            </a:r>
            <a:r>
              <a:rPr lang="en-US" sz="1800" dirty="0" smtClean="0">
                <a:solidFill>
                  <a:srgbClr val="FF0000"/>
                </a:solidFill>
              </a:rPr>
              <a:t>R2</a:t>
            </a:r>
            <a:r>
              <a:rPr lang="en-US" dirty="0" smtClean="0">
                <a:solidFill>
                  <a:srgbClr val="FF0000"/>
                </a:solidFill>
              </a:rPr>
              <a:t> can activate P</a:t>
            </a:r>
            <a:r>
              <a:rPr lang="en-US" sz="1800" dirty="0" smtClean="0">
                <a:solidFill>
                  <a:srgbClr val="FF0000"/>
                </a:solidFill>
              </a:rPr>
              <a:t>RM</a:t>
            </a:r>
            <a:r>
              <a:rPr lang="en-US" dirty="0" smtClean="0">
                <a:solidFill>
                  <a:srgbClr val="FF0000"/>
                </a:solidFill>
              </a:rPr>
              <a:t> and repress P</a:t>
            </a:r>
            <a:r>
              <a:rPr lang="en-US" sz="1800" dirty="0" smtClean="0">
                <a:solidFill>
                  <a:srgbClr val="FF0000"/>
                </a:solidFill>
              </a:rPr>
              <a:t>R</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075" descr="07002_2"/>
          <p:cNvPicPr>
            <a:picLocks noChangeAspect="1" noChangeArrowheads="1"/>
          </p:cNvPicPr>
          <p:nvPr/>
        </p:nvPicPr>
        <p:blipFill>
          <a:blip r:embed="rId3" cstate="print"/>
          <a:srcRect/>
          <a:stretch>
            <a:fillRect/>
          </a:stretch>
        </p:blipFill>
        <p:spPr bwMode="auto">
          <a:xfrm>
            <a:off x="228600" y="228600"/>
            <a:ext cx="8610600" cy="2900363"/>
          </a:xfrm>
          <a:prstGeom prst="rect">
            <a:avLst/>
          </a:prstGeom>
          <a:noFill/>
          <a:ln w="9525">
            <a:noFill/>
            <a:miter lim="800000"/>
            <a:headEnd/>
            <a:tailEnd/>
          </a:ln>
          <a:effectLst/>
        </p:spPr>
      </p:pic>
      <p:sp>
        <p:nvSpPr>
          <p:cNvPr id="138244" name="Text Box 3076"/>
          <p:cNvSpPr txBox="1">
            <a:spLocks noChangeArrowheads="1"/>
          </p:cNvSpPr>
          <p:nvPr/>
        </p:nvSpPr>
        <p:spPr bwMode="auto">
          <a:xfrm>
            <a:off x="228600" y="3581400"/>
            <a:ext cx="8686800" cy="1200329"/>
          </a:xfrm>
          <a:prstGeom prst="rect">
            <a:avLst/>
          </a:prstGeom>
          <a:noFill/>
          <a:ln w="9525">
            <a:noFill/>
            <a:miter lim="800000"/>
            <a:headEnd/>
            <a:tailEnd/>
          </a:ln>
          <a:effectLst/>
        </p:spPr>
        <p:txBody>
          <a:bodyPr>
            <a:spAutoFit/>
          </a:bodyPr>
          <a:lstStyle/>
          <a:p>
            <a:pPr>
              <a:spcBef>
                <a:spcPct val="50000"/>
              </a:spcBef>
            </a:pPr>
            <a:r>
              <a:rPr lang="en-US" dirty="0">
                <a:latin typeface="Times New Roman" pitchFamily="18" charset="0"/>
                <a:cs typeface="Times New Roman" pitchFamily="18" charset="0"/>
              </a:rPr>
              <a:t>(B) In many types of plants, differentiated cells retain the ability to “dedifferentiate,” so that a single cell can form a clone of progeny cells that later give rise to an entire plant.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descr="07037"/>
          <p:cNvPicPr>
            <a:picLocks noChangeAspect="1" noChangeArrowheads="1"/>
          </p:cNvPicPr>
          <p:nvPr/>
        </p:nvPicPr>
        <p:blipFill>
          <a:blip r:embed="rId3" cstate="print"/>
          <a:srcRect/>
          <a:stretch>
            <a:fillRect/>
          </a:stretch>
        </p:blipFill>
        <p:spPr bwMode="auto">
          <a:xfrm>
            <a:off x="0" y="152400"/>
            <a:ext cx="5216525" cy="6400800"/>
          </a:xfrm>
          <a:prstGeom prst="rect">
            <a:avLst/>
          </a:prstGeom>
          <a:noFill/>
          <a:ln w="9525">
            <a:noFill/>
            <a:miter lim="800000"/>
            <a:headEnd/>
            <a:tailEnd/>
          </a:ln>
          <a:effectLst/>
        </p:spPr>
      </p:pic>
      <p:sp>
        <p:nvSpPr>
          <p:cNvPr id="94212" name="Text Box 4"/>
          <p:cNvSpPr txBox="1">
            <a:spLocks noChangeArrowheads="1"/>
          </p:cNvSpPr>
          <p:nvPr/>
        </p:nvSpPr>
        <p:spPr bwMode="auto">
          <a:xfrm>
            <a:off x="4495800" y="296863"/>
            <a:ext cx="4648200" cy="5273675"/>
          </a:xfrm>
          <a:prstGeom prst="rect">
            <a:avLst/>
          </a:prstGeom>
          <a:noFill/>
          <a:ln w="9525">
            <a:noFill/>
            <a:miter lim="800000"/>
            <a:headEnd/>
            <a:tailEnd/>
          </a:ln>
          <a:effectLst/>
        </p:spPr>
        <p:txBody>
          <a:bodyPr>
            <a:spAutoFit/>
          </a:bodyPr>
          <a:lstStyle/>
          <a:p>
            <a:r>
              <a:rPr lang="en-US" sz="2000" b="1" dirty="0">
                <a:latin typeface="Times New Roman" pitchFamily="18" charset="0"/>
                <a:cs typeface="Times New Roman" pitchFamily="18" charset="0"/>
              </a:rPr>
              <a:t>Some bacterial gene regulatory proteins can act as both a transcriptional activator and a repressor, depending on the precise placement of its binding sites in DNA.</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An example is the </a:t>
            </a:r>
            <a:r>
              <a:rPr lang="en-US" sz="2000" dirty="0" err="1">
                <a:latin typeface="Times New Roman" pitchFamily="18" charset="0"/>
                <a:cs typeface="Times New Roman" pitchFamily="18" charset="0"/>
              </a:rPr>
              <a:t>bacteriophage</a:t>
            </a:r>
            <a:r>
              <a:rPr lang="en-US" sz="2000" dirty="0">
                <a:latin typeface="Times New Roman" pitchFamily="18" charset="0"/>
                <a:cs typeface="Times New Roman" pitchFamily="18" charset="0"/>
              </a:rPr>
              <a:t> lambda repressor. For some genes, the protein acts as a transcriptional activator by providing a favorable contact for RNA polymerase </a:t>
            </a:r>
            <a:r>
              <a:rPr lang="en-US" sz="2000" i="1" dirty="0">
                <a:latin typeface="Times New Roman" pitchFamily="18" charset="0"/>
                <a:cs typeface="Times New Roman" pitchFamily="18" charset="0"/>
              </a:rPr>
              <a:t>(top).</a:t>
            </a:r>
            <a:r>
              <a:rPr lang="en-US" sz="2000" dirty="0">
                <a:latin typeface="Times New Roman" pitchFamily="18" charset="0"/>
                <a:cs typeface="Times New Roman" pitchFamily="18" charset="0"/>
              </a:rPr>
              <a:t> At other genes </a:t>
            </a:r>
            <a:r>
              <a:rPr lang="en-US" sz="2000" i="1" dirty="0">
                <a:latin typeface="Times New Roman" pitchFamily="18" charset="0"/>
                <a:cs typeface="Times New Roman" pitchFamily="18" charset="0"/>
              </a:rPr>
              <a:t>(bottom)</a:t>
            </a:r>
            <a:r>
              <a:rPr lang="en-US" sz="2000" dirty="0">
                <a:latin typeface="Times New Roman" pitchFamily="18" charset="0"/>
                <a:cs typeface="Times New Roman" pitchFamily="18" charset="0"/>
              </a:rPr>
              <a:t>, the operator is located one base pair closer to the promoter, and, instead of helping polymerase, the repressor now competes with it for binding to the DNA. The lambda repressor recognizes its operator by a helix–turn–helix motif, as shown in Figure 7–14.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16_Figure25"/>
          <p:cNvPicPr>
            <a:picLocks noChangeAspect="1" noChangeArrowheads="1"/>
          </p:cNvPicPr>
          <p:nvPr/>
        </p:nvPicPr>
        <p:blipFill>
          <a:blip r:embed="rId2" cstate="print"/>
          <a:srcRect/>
          <a:stretch>
            <a:fillRect/>
          </a:stretch>
        </p:blipFill>
        <p:spPr bwMode="auto">
          <a:xfrm>
            <a:off x="1371600" y="1110209"/>
            <a:ext cx="6977062" cy="5747791"/>
          </a:xfrm>
          <a:prstGeom prst="rect">
            <a:avLst/>
          </a:prstGeom>
          <a:noFill/>
        </p:spPr>
      </p:pic>
      <p:sp>
        <p:nvSpPr>
          <p:cNvPr id="5" name="TextBox 4"/>
          <p:cNvSpPr txBox="1"/>
          <p:nvPr/>
        </p:nvSpPr>
        <p:spPr>
          <a:xfrm>
            <a:off x="304800" y="304800"/>
            <a:ext cx="8610600" cy="523220"/>
          </a:xfrm>
          <a:prstGeom prst="rect">
            <a:avLst/>
          </a:prstGeom>
          <a:noFill/>
        </p:spPr>
        <p:txBody>
          <a:bodyPr wrap="square" rtlCol="0">
            <a:spAutoFit/>
          </a:bodyPr>
          <a:lstStyle/>
          <a:p>
            <a:r>
              <a:rPr lang="en-US" sz="2800" b="1" dirty="0" smtClean="0">
                <a:solidFill>
                  <a:schemeClr val="accent2"/>
                </a:solidFill>
                <a:latin typeface="Symbol" pitchFamily="18" charset="2"/>
                <a:cs typeface="Times New Roman" pitchFamily="18" charset="0"/>
              </a:rPr>
              <a:t>l</a:t>
            </a:r>
            <a:r>
              <a:rPr lang="en-US" sz="2800" b="1" dirty="0" smtClean="0">
                <a:solidFill>
                  <a:schemeClr val="accent2"/>
                </a:solidFill>
                <a:latin typeface="Times New Roman" pitchFamily="18" charset="0"/>
                <a:cs typeface="Times New Roman" pitchFamily="18" charset="0"/>
              </a:rPr>
              <a:t> repressor binds to operator sites cooperatively</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16_Figure26"/>
          <p:cNvPicPr>
            <a:picLocks noChangeAspect="1" noChangeArrowheads="1"/>
          </p:cNvPicPr>
          <p:nvPr/>
        </p:nvPicPr>
        <p:blipFill>
          <a:blip r:embed="rId2" cstate="print"/>
          <a:srcRect/>
          <a:stretch>
            <a:fillRect/>
          </a:stretch>
        </p:blipFill>
        <p:spPr bwMode="auto">
          <a:xfrm>
            <a:off x="228600" y="1035050"/>
            <a:ext cx="8548687" cy="5822950"/>
          </a:xfrm>
          <a:prstGeom prst="rect">
            <a:avLst/>
          </a:prstGeom>
          <a:noFill/>
        </p:spPr>
      </p:pic>
      <p:sp>
        <p:nvSpPr>
          <p:cNvPr id="5" name="TextBox 4"/>
          <p:cNvSpPr txBox="1"/>
          <p:nvPr/>
        </p:nvSpPr>
        <p:spPr>
          <a:xfrm>
            <a:off x="0" y="0"/>
            <a:ext cx="8839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Repressor and </a:t>
            </a:r>
            <a:r>
              <a:rPr lang="en-US" sz="2800" b="1" dirty="0" err="1" smtClean="0">
                <a:solidFill>
                  <a:schemeClr val="accent2"/>
                </a:solidFill>
                <a:latin typeface="Times New Roman" pitchFamily="18" charset="0"/>
                <a:cs typeface="Times New Roman" pitchFamily="18" charset="0"/>
              </a:rPr>
              <a:t>Cro</a:t>
            </a:r>
            <a:r>
              <a:rPr lang="en-US" sz="2800" b="1" dirty="0" smtClean="0">
                <a:solidFill>
                  <a:schemeClr val="accent2"/>
                </a:solidFill>
                <a:latin typeface="Times New Roman" pitchFamily="18" charset="0"/>
                <a:cs typeface="Times New Roman" pitchFamily="18" charset="0"/>
              </a:rPr>
              <a:t> bind in different patterns to control </a:t>
            </a:r>
            <a:r>
              <a:rPr lang="en-US" sz="2800" b="1" dirty="0" err="1" smtClean="0">
                <a:solidFill>
                  <a:schemeClr val="accent2"/>
                </a:solidFill>
                <a:latin typeface="Times New Roman" pitchFamily="18" charset="0"/>
                <a:cs typeface="Times New Roman" pitchFamily="18" charset="0"/>
              </a:rPr>
              <a:t>lytic</a:t>
            </a:r>
            <a:r>
              <a:rPr lang="en-US" sz="2800" b="1" dirty="0" smtClean="0">
                <a:solidFill>
                  <a:schemeClr val="accent2"/>
                </a:solidFill>
                <a:latin typeface="Times New Roman" pitchFamily="18" charset="0"/>
                <a:cs typeface="Times New Roman" pitchFamily="18" charset="0"/>
              </a:rPr>
              <a:t> and </a:t>
            </a:r>
            <a:r>
              <a:rPr lang="en-US" sz="2800" b="1" dirty="0" err="1" smtClean="0">
                <a:solidFill>
                  <a:schemeClr val="accent2"/>
                </a:solidFill>
                <a:latin typeface="Times New Roman" pitchFamily="18" charset="0"/>
                <a:cs typeface="Times New Roman" pitchFamily="18" charset="0"/>
              </a:rPr>
              <a:t>lysogenic</a:t>
            </a:r>
            <a:r>
              <a:rPr lang="en-US" sz="2800" b="1" dirty="0" smtClean="0">
                <a:solidFill>
                  <a:schemeClr val="accent2"/>
                </a:solidFill>
                <a:latin typeface="Times New Roman" pitchFamily="18" charset="0"/>
                <a:cs typeface="Times New Roman" pitchFamily="18" charset="0"/>
              </a:rPr>
              <a:t> growth</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991600" cy="954107"/>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Lysogenic</a:t>
            </a:r>
            <a:r>
              <a:rPr lang="en-US" sz="2800" b="1" dirty="0" smtClean="0">
                <a:solidFill>
                  <a:schemeClr val="accent2"/>
                </a:solidFill>
                <a:latin typeface="Times New Roman" pitchFamily="18" charset="0"/>
                <a:cs typeface="Times New Roman" pitchFamily="18" charset="0"/>
              </a:rPr>
              <a:t> induction requires </a:t>
            </a:r>
            <a:r>
              <a:rPr lang="en-US" sz="2800" b="1" dirty="0" err="1" smtClean="0">
                <a:solidFill>
                  <a:schemeClr val="accent2"/>
                </a:solidFill>
                <a:latin typeface="Times New Roman" pitchFamily="18" charset="0"/>
                <a:cs typeface="Times New Roman" pitchFamily="18" charset="0"/>
              </a:rPr>
              <a:t>proteolytic</a:t>
            </a:r>
            <a:r>
              <a:rPr lang="en-US" sz="2800" b="1" dirty="0" smtClean="0">
                <a:solidFill>
                  <a:schemeClr val="accent2"/>
                </a:solidFill>
                <a:latin typeface="Times New Roman" pitchFamily="18" charset="0"/>
                <a:cs typeface="Times New Roman" pitchFamily="18" charset="0"/>
              </a:rPr>
              <a:t> cleavage of</a:t>
            </a:r>
            <a:r>
              <a:rPr lang="en-US" sz="2800" b="1" dirty="0" smtClean="0">
                <a:solidFill>
                  <a:schemeClr val="accent2"/>
                </a:solidFill>
                <a:latin typeface="Symbol" pitchFamily="18" charset="2"/>
                <a:cs typeface="Times New Roman" pitchFamily="18" charset="0"/>
              </a:rPr>
              <a:t> l </a:t>
            </a:r>
            <a:r>
              <a:rPr lang="en-US" sz="2800" b="1" dirty="0" smtClean="0">
                <a:solidFill>
                  <a:schemeClr val="accent2"/>
                </a:solidFill>
                <a:latin typeface="Times New Roman" pitchFamily="18" charset="0"/>
                <a:cs typeface="Times New Roman" pitchFamily="18" charset="0"/>
              </a:rPr>
              <a:t>repressor</a:t>
            </a:r>
            <a:endParaRPr lang="en-US" sz="2800" b="1" dirty="0">
              <a:solidFill>
                <a:schemeClr val="accent2"/>
              </a:solidFill>
              <a:latin typeface="Times New Roman" pitchFamily="18" charset="0"/>
              <a:cs typeface="Times New Roman" pitchFamily="18" charset="0"/>
            </a:endParaRPr>
          </a:p>
        </p:txBody>
      </p:sp>
      <p:sp>
        <p:nvSpPr>
          <p:cNvPr id="4" name="TextBox 3"/>
          <p:cNvSpPr txBox="1"/>
          <p:nvPr/>
        </p:nvSpPr>
        <p:spPr>
          <a:xfrm>
            <a:off x="0" y="1066800"/>
            <a:ext cx="8458200" cy="830997"/>
          </a:xfrm>
          <a:prstGeom prst="rect">
            <a:avLst/>
          </a:prstGeom>
          <a:noFill/>
        </p:spPr>
        <p:txBody>
          <a:bodyPr wrap="square" rtlCol="0">
            <a:spAutoFit/>
          </a:bodyPr>
          <a:lstStyle/>
          <a:p>
            <a:r>
              <a:rPr lang="en-US" dirty="0" smtClean="0">
                <a:latin typeface="Times New Roman" pitchFamily="18" charset="0"/>
                <a:cs typeface="Times New Roman" pitchFamily="18" charset="0"/>
              </a:rPr>
              <a:t>DNA damage</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RecA</a:t>
            </a:r>
            <a:r>
              <a:rPr lang="en-US" dirty="0" smtClean="0">
                <a:latin typeface="Times New Roman" pitchFamily="18" charset="0"/>
                <a:cs typeface="Times New Roman" pitchFamily="18" charset="0"/>
                <a:sym typeface="Wingdings" pitchFamily="2" charset="2"/>
              </a:rPr>
              <a:t>  </a:t>
            </a:r>
            <a:r>
              <a:rPr lang="en-US" dirty="0" err="1" smtClean="0">
                <a:latin typeface="Times New Roman" pitchFamily="18" charset="0"/>
                <a:cs typeface="Times New Roman" pitchFamily="18" charset="0"/>
                <a:sym typeface="Wingdings" pitchFamily="2" charset="2"/>
              </a:rPr>
              <a:t>autocleavage</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LexA</a:t>
            </a:r>
            <a:r>
              <a:rPr lang="en-US" dirty="0" smtClean="0">
                <a:latin typeface="Times New Roman" pitchFamily="18" charset="0"/>
                <a:cs typeface="Times New Roman" pitchFamily="18" charset="0"/>
                <a:sym typeface="Wingdings" pitchFamily="2" charset="2"/>
              </a:rPr>
              <a:t>  SOS  DNA Repair</a:t>
            </a:r>
            <a:endParaRPr lang="en-US" dirty="0">
              <a:latin typeface="Times New Roman" pitchFamily="18" charset="0"/>
              <a:cs typeface="Times New Roman" pitchFamily="18" charset="0"/>
            </a:endParaRPr>
          </a:p>
        </p:txBody>
      </p:sp>
      <p:sp>
        <p:nvSpPr>
          <p:cNvPr id="5" name="TextBox 4"/>
          <p:cNvSpPr txBox="1"/>
          <p:nvPr/>
        </p:nvSpPr>
        <p:spPr>
          <a:xfrm>
            <a:off x="0" y="1905000"/>
            <a:ext cx="8458200" cy="830997"/>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DNA damage</a:t>
            </a:r>
            <a:r>
              <a:rPr lang="en-US" dirty="0" smtClean="0">
                <a:solidFill>
                  <a:srgbClr val="FF0000"/>
                </a:solidFill>
                <a:latin typeface="Times New Roman" pitchFamily="18" charset="0"/>
                <a:cs typeface="Times New Roman" pitchFamily="18" charset="0"/>
                <a:sym typeface="Wingdings" pitchFamily="2" charset="2"/>
              </a:rPr>
              <a:t> </a:t>
            </a:r>
            <a:r>
              <a:rPr lang="en-US" dirty="0" err="1" smtClean="0">
                <a:solidFill>
                  <a:srgbClr val="FF0000"/>
                </a:solidFill>
                <a:latin typeface="Times New Roman" pitchFamily="18" charset="0"/>
                <a:cs typeface="Times New Roman" pitchFamily="18" charset="0"/>
                <a:sym typeface="Wingdings" pitchFamily="2" charset="2"/>
              </a:rPr>
              <a:t>RecA</a:t>
            </a:r>
            <a:r>
              <a:rPr lang="en-US" dirty="0" smtClean="0">
                <a:solidFill>
                  <a:srgbClr val="FF0000"/>
                </a:solidFill>
                <a:latin typeface="Times New Roman" pitchFamily="18" charset="0"/>
                <a:cs typeface="Times New Roman" pitchFamily="18" charset="0"/>
                <a:sym typeface="Wingdings" pitchFamily="2" charset="2"/>
              </a:rPr>
              <a:t>  </a:t>
            </a:r>
            <a:r>
              <a:rPr lang="en-US" dirty="0" err="1" smtClean="0">
                <a:solidFill>
                  <a:srgbClr val="FF0000"/>
                </a:solidFill>
                <a:latin typeface="Times New Roman" pitchFamily="18" charset="0"/>
                <a:cs typeface="Times New Roman" pitchFamily="18" charset="0"/>
                <a:sym typeface="Wingdings" pitchFamily="2" charset="2"/>
              </a:rPr>
              <a:t>autocleavage</a:t>
            </a:r>
            <a:r>
              <a:rPr lang="en-US" dirty="0" smtClean="0">
                <a:solidFill>
                  <a:srgbClr val="FF0000"/>
                </a:solidFill>
                <a:latin typeface="Times New Roman" pitchFamily="18" charset="0"/>
                <a:cs typeface="Times New Roman" pitchFamily="18" charset="0"/>
                <a:sym typeface="Wingdings" pitchFamily="2" charset="2"/>
              </a:rPr>
              <a:t> </a:t>
            </a:r>
            <a:r>
              <a:rPr lang="en-US" dirty="0" smtClean="0">
                <a:solidFill>
                  <a:srgbClr val="FF0000"/>
                </a:solidFill>
                <a:latin typeface="Times New Roman" pitchFamily="18" charset="0"/>
                <a:cs typeface="Times New Roman" pitchFamily="18" charset="0"/>
                <a:sym typeface="Wingdings" pitchFamily="2" charset="2"/>
              </a:rPr>
              <a:t>l repressor  activation of P</a:t>
            </a:r>
            <a:r>
              <a:rPr lang="en-US" sz="2000" dirty="0" smtClean="0">
                <a:solidFill>
                  <a:srgbClr val="FF0000"/>
                </a:solidFill>
                <a:latin typeface="Times New Roman" pitchFamily="18" charset="0"/>
                <a:cs typeface="Times New Roman" pitchFamily="18" charset="0"/>
                <a:sym typeface="Wingdings" pitchFamily="2" charset="2"/>
              </a:rPr>
              <a:t>R</a:t>
            </a:r>
            <a:r>
              <a:rPr lang="en-US" dirty="0" smtClean="0">
                <a:solidFill>
                  <a:srgbClr val="FF0000"/>
                </a:solidFill>
                <a:latin typeface="Times New Roman" pitchFamily="18" charset="0"/>
                <a:cs typeface="Times New Roman" pitchFamily="18" charset="0"/>
                <a:sym typeface="Wingdings" pitchFamily="2" charset="2"/>
              </a:rPr>
              <a:t> &amp; P</a:t>
            </a:r>
            <a:r>
              <a:rPr lang="en-US" sz="2000" dirty="0" smtClean="0">
                <a:solidFill>
                  <a:srgbClr val="FF0000"/>
                </a:solidFill>
                <a:latin typeface="Times New Roman" pitchFamily="18" charset="0"/>
                <a:cs typeface="Times New Roman" pitchFamily="18" charset="0"/>
                <a:sym typeface="Wingdings" pitchFamily="2" charset="2"/>
              </a:rPr>
              <a:t>L </a:t>
            </a:r>
            <a:r>
              <a:rPr lang="en-US" dirty="0" smtClean="0">
                <a:solidFill>
                  <a:srgbClr val="FF0000"/>
                </a:solidFill>
                <a:latin typeface="Times New Roman" pitchFamily="18" charset="0"/>
                <a:cs typeface="Times New Roman" pitchFamily="18" charset="0"/>
                <a:sym typeface="Wingdings" pitchFamily="2" charset="2"/>
              </a:rPr>
              <a:t> </a:t>
            </a:r>
            <a:r>
              <a:rPr lang="en-US" dirty="0" err="1" smtClean="0">
                <a:solidFill>
                  <a:srgbClr val="FF0000"/>
                </a:solidFill>
                <a:latin typeface="Times New Roman" pitchFamily="18" charset="0"/>
                <a:cs typeface="Times New Roman" pitchFamily="18" charset="0"/>
                <a:sym typeface="Wingdings" pitchFamily="2" charset="2"/>
              </a:rPr>
              <a:t>Lysogenic</a:t>
            </a:r>
            <a:r>
              <a:rPr lang="en-US" dirty="0" smtClean="0">
                <a:solidFill>
                  <a:srgbClr val="FF0000"/>
                </a:solidFill>
                <a:latin typeface="Times New Roman" pitchFamily="18" charset="0"/>
                <a:cs typeface="Times New Roman" pitchFamily="18" charset="0"/>
                <a:sym typeface="Wingdings" pitchFamily="2" charset="2"/>
              </a:rPr>
              <a:t> to </a:t>
            </a:r>
            <a:r>
              <a:rPr lang="en-US" dirty="0" err="1" smtClean="0">
                <a:solidFill>
                  <a:srgbClr val="FF0000"/>
                </a:solidFill>
                <a:latin typeface="Times New Roman" pitchFamily="18" charset="0"/>
                <a:cs typeface="Times New Roman" pitchFamily="18" charset="0"/>
                <a:sym typeface="Wingdings" pitchFamily="2" charset="2"/>
              </a:rPr>
              <a:t>lytic</a:t>
            </a:r>
            <a:r>
              <a:rPr lang="en-US" dirty="0" smtClean="0">
                <a:solidFill>
                  <a:srgbClr val="FF0000"/>
                </a:solidFill>
                <a:latin typeface="Times New Roman" pitchFamily="18" charset="0"/>
                <a:cs typeface="Times New Roman" pitchFamily="18" charset="0"/>
                <a:sym typeface="Wingdings" pitchFamily="2" charset="2"/>
              </a:rPr>
              <a:t> growth</a:t>
            </a:r>
            <a:endParaRPr lang="en-US" dirty="0">
              <a:solidFill>
                <a:srgbClr val="FF0000"/>
              </a:solidFill>
              <a:latin typeface="Times New Roman" pitchFamily="18" charset="0"/>
              <a:cs typeface="Times New Roman" pitchFamily="18" charset="0"/>
            </a:endParaRPr>
          </a:p>
        </p:txBody>
      </p:sp>
      <p:pic>
        <p:nvPicPr>
          <p:cNvPr id="6" name="Picture 3" descr="16_Figure26"/>
          <p:cNvPicPr>
            <a:picLocks noChangeAspect="1" noChangeArrowheads="1"/>
          </p:cNvPicPr>
          <p:nvPr/>
        </p:nvPicPr>
        <p:blipFill>
          <a:blip r:embed="rId2" cstate="print"/>
          <a:srcRect/>
          <a:stretch>
            <a:fillRect/>
          </a:stretch>
        </p:blipFill>
        <p:spPr bwMode="auto">
          <a:xfrm>
            <a:off x="1905000" y="2743200"/>
            <a:ext cx="5486400" cy="373706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16_Figure27"/>
          <p:cNvPicPr>
            <a:picLocks noChangeAspect="1" noChangeArrowheads="1"/>
          </p:cNvPicPr>
          <p:nvPr/>
        </p:nvPicPr>
        <p:blipFill>
          <a:blip r:embed="rId2" cstate="print"/>
          <a:srcRect/>
          <a:stretch>
            <a:fillRect/>
          </a:stretch>
        </p:blipFill>
        <p:spPr bwMode="auto">
          <a:xfrm>
            <a:off x="381000" y="1066800"/>
            <a:ext cx="7086600" cy="3118894"/>
          </a:xfrm>
          <a:prstGeom prst="rect">
            <a:avLst/>
          </a:prstGeom>
          <a:noFill/>
        </p:spPr>
      </p:pic>
      <p:sp>
        <p:nvSpPr>
          <p:cNvPr id="5" name="TextBox 4"/>
          <p:cNvSpPr txBox="1"/>
          <p:nvPr/>
        </p:nvSpPr>
        <p:spPr>
          <a:xfrm>
            <a:off x="228600" y="0"/>
            <a:ext cx="8458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Negative </a:t>
            </a:r>
            <a:r>
              <a:rPr lang="en-US" sz="2800" b="1" dirty="0" smtClean="0">
                <a:solidFill>
                  <a:schemeClr val="accent2"/>
                </a:solidFill>
                <a:latin typeface="Times New Roman" pitchFamily="18" charset="0"/>
                <a:cs typeface="Times New Roman" pitchFamily="18" charset="0"/>
              </a:rPr>
              <a:t>auto regulation </a:t>
            </a:r>
            <a:r>
              <a:rPr lang="en-US" sz="2800" b="1" dirty="0" smtClean="0">
                <a:solidFill>
                  <a:schemeClr val="accent2"/>
                </a:solidFill>
                <a:latin typeface="Times New Roman" pitchFamily="18" charset="0"/>
                <a:cs typeface="Times New Roman" pitchFamily="18" charset="0"/>
              </a:rPr>
              <a:t>of repressor requires long-distance interactions and large DNA loop</a:t>
            </a:r>
            <a:endParaRPr lang="en-US" sz="2800" b="1" dirty="0">
              <a:solidFill>
                <a:schemeClr val="accent2"/>
              </a:solidFill>
              <a:latin typeface="Times New Roman" pitchFamily="18" charset="0"/>
              <a:cs typeface="Times New Roman" pitchFamily="18" charset="0"/>
            </a:endParaRPr>
          </a:p>
        </p:txBody>
      </p:sp>
      <p:pic>
        <p:nvPicPr>
          <p:cNvPr id="7" name="Picture 3" descr="16_Figure26"/>
          <p:cNvPicPr>
            <a:picLocks noChangeAspect="1" noChangeArrowheads="1"/>
          </p:cNvPicPr>
          <p:nvPr/>
        </p:nvPicPr>
        <p:blipFill>
          <a:blip r:embed="rId3" cstate="print"/>
          <a:srcRect/>
          <a:stretch>
            <a:fillRect/>
          </a:stretch>
        </p:blipFill>
        <p:spPr bwMode="auto">
          <a:xfrm>
            <a:off x="2514600" y="4262813"/>
            <a:ext cx="3810000" cy="259518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descr="16_Figure29"/>
          <p:cNvPicPr>
            <a:picLocks noChangeAspect="1" noChangeArrowheads="1"/>
          </p:cNvPicPr>
          <p:nvPr/>
        </p:nvPicPr>
        <p:blipFill>
          <a:blip r:embed="rId2" cstate="print"/>
          <a:srcRect/>
          <a:stretch>
            <a:fillRect/>
          </a:stretch>
        </p:blipFill>
        <p:spPr bwMode="auto">
          <a:xfrm>
            <a:off x="152400" y="1752600"/>
            <a:ext cx="8548687" cy="1212850"/>
          </a:xfrm>
          <a:prstGeom prst="rect">
            <a:avLst/>
          </a:prstGeom>
          <a:noFill/>
        </p:spPr>
      </p:pic>
      <p:sp>
        <p:nvSpPr>
          <p:cNvPr id="5" name="TextBox 4"/>
          <p:cNvSpPr txBox="1"/>
          <p:nvPr/>
        </p:nvSpPr>
        <p:spPr>
          <a:xfrm>
            <a:off x="0" y="228600"/>
            <a:ext cx="8763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Another activator, </a:t>
            </a:r>
            <a:r>
              <a:rPr lang="en-US" sz="2800" b="1" dirty="0" smtClean="0">
                <a:solidFill>
                  <a:schemeClr val="accent2"/>
                </a:solidFill>
                <a:latin typeface="Symbol" pitchFamily="18" charset="2"/>
                <a:cs typeface="Times New Roman" pitchFamily="18" charset="0"/>
              </a:rPr>
              <a:t>l </a:t>
            </a:r>
            <a:r>
              <a:rPr lang="en-US" sz="2800" b="1" dirty="0" smtClean="0">
                <a:solidFill>
                  <a:schemeClr val="accent2"/>
                </a:solidFill>
                <a:latin typeface="Times New Roman" pitchFamily="18" charset="0"/>
                <a:cs typeface="Times New Roman" pitchFamily="18" charset="0"/>
              </a:rPr>
              <a:t>CII, control the decision between </a:t>
            </a:r>
            <a:r>
              <a:rPr lang="en-US" sz="2800" b="1" dirty="0" err="1" smtClean="0">
                <a:solidFill>
                  <a:schemeClr val="accent2"/>
                </a:solidFill>
                <a:latin typeface="Times New Roman" pitchFamily="18" charset="0"/>
                <a:cs typeface="Times New Roman" pitchFamily="18" charset="0"/>
              </a:rPr>
              <a:t>lytic</a:t>
            </a:r>
            <a:r>
              <a:rPr lang="en-US" sz="2800" b="1" dirty="0" smtClean="0">
                <a:solidFill>
                  <a:schemeClr val="accent2"/>
                </a:solidFill>
                <a:latin typeface="Times New Roman" pitchFamily="18" charset="0"/>
                <a:cs typeface="Times New Roman" pitchFamily="18" charset="0"/>
              </a:rPr>
              <a:t> and </a:t>
            </a:r>
            <a:r>
              <a:rPr lang="en-US" sz="2800" b="1" dirty="0" err="1" smtClean="0">
                <a:solidFill>
                  <a:schemeClr val="accent2"/>
                </a:solidFill>
                <a:latin typeface="Times New Roman" pitchFamily="18" charset="0"/>
                <a:cs typeface="Times New Roman" pitchFamily="18" charset="0"/>
              </a:rPr>
              <a:t>lysogenic</a:t>
            </a:r>
            <a:r>
              <a:rPr lang="en-US" sz="2800" b="1" dirty="0" smtClean="0">
                <a:solidFill>
                  <a:schemeClr val="accent2"/>
                </a:solidFill>
                <a:latin typeface="Times New Roman" pitchFamily="18" charset="0"/>
                <a:cs typeface="Times New Roman" pitchFamily="18" charset="0"/>
              </a:rPr>
              <a:t> growth upon infection of a new host</a:t>
            </a:r>
            <a:endParaRPr lang="en-US" sz="2800" b="1" dirty="0">
              <a:solidFill>
                <a:schemeClr val="accent2"/>
              </a:solidFill>
              <a:latin typeface="Times New Roman" pitchFamily="18" charset="0"/>
              <a:cs typeface="Times New Roman" pitchFamily="18" charset="0"/>
            </a:endParaRPr>
          </a:p>
        </p:txBody>
      </p:sp>
      <p:sp>
        <p:nvSpPr>
          <p:cNvPr id="4" name="TextBox 3"/>
          <p:cNvSpPr txBox="1"/>
          <p:nvPr/>
        </p:nvSpPr>
        <p:spPr>
          <a:xfrm>
            <a:off x="0" y="3200400"/>
            <a:ext cx="9144000"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(CII binds to P</a:t>
            </a:r>
            <a:r>
              <a:rPr lang="en-US" sz="1400" dirty="0" smtClean="0">
                <a:latin typeface="Times New Roman" pitchFamily="18" charset="0"/>
                <a:cs typeface="Times New Roman" pitchFamily="18" charset="0"/>
              </a:rPr>
              <a:t>RE</a:t>
            </a:r>
            <a:r>
              <a:rPr lang="en-US" sz="2000" dirty="0" smtClean="0">
                <a:latin typeface="Times New Roman" pitchFamily="18" charset="0"/>
                <a:cs typeface="Times New Roman" pitchFamily="18" charset="0"/>
              </a:rPr>
              <a:t>, a weak promoter, and also stimulates transcription of CI repressor.</a:t>
            </a:r>
          </a:p>
          <a:p>
            <a:r>
              <a:rPr lang="en-US" sz="2000" dirty="0" smtClean="0">
                <a:latin typeface="Times New Roman" pitchFamily="18" charset="0"/>
                <a:cs typeface="Times New Roman" pitchFamily="18" charset="0"/>
              </a:rPr>
              <a:t>Only when enough CI made from PRE can CI binds to O</a:t>
            </a:r>
            <a:r>
              <a:rPr lang="en-US" sz="1600" dirty="0" smtClean="0">
                <a:latin typeface="Times New Roman" pitchFamily="18" charset="0"/>
                <a:cs typeface="Times New Roman" pitchFamily="18" charset="0"/>
              </a:rPr>
              <a:t>R1</a:t>
            </a:r>
            <a:r>
              <a:rPr lang="en-US" sz="2000" dirty="0" smtClean="0">
                <a:latin typeface="Times New Roman" pitchFamily="18" charset="0"/>
                <a:cs typeface="Times New Roman" pitchFamily="18" charset="0"/>
              </a:rPr>
              <a:t> and O</a:t>
            </a:r>
            <a:r>
              <a:rPr lang="en-US" sz="1600" dirty="0" smtClean="0">
                <a:latin typeface="Times New Roman" pitchFamily="18" charset="0"/>
                <a:cs typeface="Times New Roman" pitchFamily="18" charset="0"/>
              </a:rPr>
              <a:t>R2</a:t>
            </a:r>
            <a:r>
              <a:rPr lang="en-US" sz="2000" dirty="0" smtClean="0">
                <a:latin typeface="Times New Roman" pitchFamily="18" charset="0"/>
                <a:cs typeface="Times New Roman" pitchFamily="18" charset="0"/>
              </a:rPr>
              <a:t> and direct it own synthesis from PRM)</a:t>
            </a:r>
            <a:endParaRPr lang="en-US" sz="2000" dirty="0">
              <a:latin typeface="Times New Roman" pitchFamily="18" charset="0"/>
              <a:cs typeface="Times New Roman" pitchFamily="18" charset="0"/>
            </a:endParaRPr>
          </a:p>
        </p:txBody>
      </p:sp>
      <p:pic>
        <p:nvPicPr>
          <p:cNvPr id="6" name="Picture 3" descr="16_Figure26"/>
          <p:cNvPicPr>
            <a:picLocks noChangeAspect="1" noChangeArrowheads="1"/>
          </p:cNvPicPr>
          <p:nvPr/>
        </p:nvPicPr>
        <p:blipFill>
          <a:blip r:embed="rId3" cstate="print"/>
          <a:srcRect/>
          <a:stretch>
            <a:fillRect/>
          </a:stretch>
        </p:blipFill>
        <p:spPr bwMode="auto">
          <a:xfrm>
            <a:off x="3733800" y="4038600"/>
            <a:ext cx="3810000" cy="259518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16_Figure30"/>
          <p:cNvPicPr>
            <a:picLocks noChangeAspect="1" noChangeArrowheads="1"/>
          </p:cNvPicPr>
          <p:nvPr/>
        </p:nvPicPr>
        <p:blipFill>
          <a:blip r:embed="rId2" cstate="print"/>
          <a:srcRect/>
          <a:stretch>
            <a:fillRect/>
          </a:stretch>
        </p:blipFill>
        <p:spPr bwMode="auto">
          <a:xfrm>
            <a:off x="0" y="609600"/>
            <a:ext cx="5105400" cy="4124518"/>
          </a:xfrm>
          <a:prstGeom prst="rect">
            <a:avLst/>
          </a:prstGeom>
          <a:noFill/>
        </p:spPr>
      </p:pic>
      <p:sp>
        <p:nvSpPr>
          <p:cNvPr id="5" name="TextBox 4"/>
          <p:cNvSpPr txBox="1"/>
          <p:nvPr/>
        </p:nvSpPr>
        <p:spPr>
          <a:xfrm>
            <a:off x="228600" y="0"/>
            <a:ext cx="8458200" cy="461665"/>
          </a:xfrm>
          <a:prstGeom prst="rect">
            <a:avLst/>
          </a:prstGeom>
          <a:noFill/>
        </p:spPr>
        <p:txBody>
          <a:bodyPr wrap="square" rtlCol="0">
            <a:spAutoFit/>
          </a:bodyPr>
          <a:lstStyle/>
          <a:p>
            <a:r>
              <a:rPr lang="en-US" b="1" dirty="0" smtClean="0">
                <a:solidFill>
                  <a:schemeClr val="accent2"/>
                </a:solidFill>
                <a:latin typeface="Times New Roman" pitchFamily="18" charset="0"/>
                <a:cs typeface="Times New Roman" pitchFamily="18" charset="0"/>
              </a:rPr>
              <a:t>Establishment of </a:t>
            </a:r>
            <a:r>
              <a:rPr lang="en-US" b="1" dirty="0" err="1" smtClean="0">
                <a:solidFill>
                  <a:schemeClr val="accent2"/>
                </a:solidFill>
                <a:latin typeface="Times New Roman" pitchFamily="18" charset="0"/>
                <a:cs typeface="Times New Roman" pitchFamily="18" charset="0"/>
              </a:rPr>
              <a:t>lysogeny</a:t>
            </a:r>
            <a:endParaRPr lang="en-US" b="1" dirty="0">
              <a:solidFill>
                <a:schemeClr val="accent2"/>
              </a:solidFill>
              <a:latin typeface="Times New Roman" pitchFamily="18" charset="0"/>
              <a:cs typeface="Times New Roman" pitchFamily="18" charset="0"/>
            </a:endParaRPr>
          </a:p>
        </p:txBody>
      </p:sp>
      <p:pic>
        <p:nvPicPr>
          <p:cNvPr id="6" name="Picture 3" descr="16_Figure26"/>
          <p:cNvPicPr>
            <a:picLocks noChangeAspect="1" noChangeArrowheads="1"/>
          </p:cNvPicPr>
          <p:nvPr/>
        </p:nvPicPr>
        <p:blipFill>
          <a:blip r:embed="rId3" cstate="print"/>
          <a:srcRect/>
          <a:stretch>
            <a:fillRect/>
          </a:stretch>
        </p:blipFill>
        <p:spPr bwMode="auto">
          <a:xfrm>
            <a:off x="4953000" y="4262813"/>
            <a:ext cx="3810000" cy="2595187"/>
          </a:xfrm>
          <a:prstGeom prst="rect">
            <a:avLst/>
          </a:prstGeom>
          <a:noFill/>
        </p:spPr>
      </p:pic>
      <p:sp>
        <p:nvSpPr>
          <p:cNvPr id="7" name="TextBox 6"/>
          <p:cNvSpPr txBox="1"/>
          <p:nvPr/>
        </p:nvSpPr>
        <p:spPr>
          <a:xfrm>
            <a:off x="5181600" y="1600200"/>
            <a:ext cx="3733800" cy="830997"/>
          </a:xfrm>
          <a:prstGeom prst="rect">
            <a:avLst/>
          </a:prstGeom>
          <a:noFill/>
        </p:spPr>
        <p:txBody>
          <a:bodyPr wrap="square" rtlCol="0">
            <a:spAutoFit/>
          </a:bodyPr>
          <a:lstStyle/>
          <a:p>
            <a:r>
              <a:rPr lang="en-US" dirty="0" smtClean="0"/>
              <a:t>Competition between </a:t>
            </a:r>
            <a:r>
              <a:rPr lang="en-US" dirty="0" err="1" smtClean="0"/>
              <a:t>Cro</a:t>
            </a:r>
            <a:r>
              <a:rPr lang="en-US" dirty="0" smtClean="0"/>
              <a:t> and CII</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3820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number of phage particles infecting a given cell affects whether the infection proceeds </a:t>
            </a:r>
            <a:r>
              <a:rPr lang="en-US" sz="2800" b="1" dirty="0" err="1" smtClean="0">
                <a:solidFill>
                  <a:schemeClr val="accent2"/>
                </a:solidFill>
                <a:latin typeface="Times New Roman" pitchFamily="18" charset="0"/>
                <a:cs typeface="Times New Roman" pitchFamily="18" charset="0"/>
              </a:rPr>
              <a:t>lytically</a:t>
            </a:r>
            <a:r>
              <a:rPr lang="en-US" sz="2800" b="1" dirty="0" smtClean="0">
                <a:solidFill>
                  <a:schemeClr val="accent2"/>
                </a:solidFill>
                <a:latin typeface="Times New Roman" pitchFamily="18" charset="0"/>
                <a:cs typeface="Times New Roman" pitchFamily="18" charset="0"/>
              </a:rPr>
              <a:t> or </a:t>
            </a:r>
            <a:r>
              <a:rPr lang="en-US" sz="2800" b="1" dirty="0" err="1" smtClean="0">
                <a:solidFill>
                  <a:schemeClr val="accent2"/>
                </a:solidFill>
                <a:latin typeface="Times New Roman" pitchFamily="18" charset="0"/>
                <a:cs typeface="Times New Roman" pitchFamily="18" charset="0"/>
              </a:rPr>
              <a:t>lysogenically</a:t>
            </a:r>
            <a:endParaRPr lang="en-US" sz="2800" b="1" dirty="0">
              <a:solidFill>
                <a:schemeClr val="accent2"/>
              </a:solidFill>
              <a:latin typeface="Times New Roman" pitchFamily="18" charset="0"/>
              <a:cs typeface="Times New Roman" pitchFamily="18" charset="0"/>
            </a:endParaRPr>
          </a:p>
        </p:txBody>
      </p:sp>
      <p:sp>
        <p:nvSpPr>
          <p:cNvPr id="4" name="TextBox 3"/>
          <p:cNvSpPr txBox="1"/>
          <p:nvPr/>
        </p:nvSpPr>
        <p:spPr>
          <a:xfrm>
            <a:off x="381000" y="1600200"/>
            <a:ext cx="7924800" cy="1200329"/>
          </a:xfrm>
          <a:prstGeom prst="rect">
            <a:avLst/>
          </a:prstGeom>
          <a:noFill/>
        </p:spPr>
        <p:txBody>
          <a:bodyPr wrap="square" rtlCol="0">
            <a:spAutoFit/>
          </a:bodyPr>
          <a:lstStyle/>
          <a:p>
            <a:r>
              <a:rPr lang="en-US" dirty="0" err="1" smtClean="0"/>
              <a:t>Moi</a:t>
            </a:r>
            <a:r>
              <a:rPr lang="en-US" dirty="0" smtClean="0"/>
              <a:t> (multiplicity of infection) less than 1 -&gt; </a:t>
            </a:r>
            <a:r>
              <a:rPr lang="en-US" dirty="0" err="1" smtClean="0"/>
              <a:t>lysis</a:t>
            </a:r>
            <a:endParaRPr lang="en-US" dirty="0" smtClean="0"/>
          </a:p>
          <a:p>
            <a:endParaRPr lang="en-US" dirty="0" smtClean="0"/>
          </a:p>
          <a:p>
            <a:r>
              <a:rPr lang="en-US" dirty="0" err="1" smtClean="0"/>
              <a:t>Moi</a:t>
            </a:r>
            <a:r>
              <a:rPr lang="en-US" dirty="0" smtClean="0"/>
              <a:t> more than 2 -&gt; </a:t>
            </a:r>
            <a:r>
              <a:rPr lang="en-US" dirty="0" err="1" smtClean="0"/>
              <a:t>lysogeny</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Growth conditions of E. coli control the stability of CII protein and thus the </a:t>
            </a:r>
            <a:r>
              <a:rPr lang="en-US" sz="2800" b="1" dirty="0" err="1" smtClean="0">
                <a:solidFill>
                  <a:schemeClr val="accent2"/>
                </a:solidFill>
                <a:latin typeface="Times New Roman" pitchFamily="18" charset="0"/>
                <a:cs typeface="Times New Roman" pitchFamily="18" charset="0"/>
              </a:rPr>
              <a:t>lytic</a:t>
            </a:r>
            <a:r>
              <a:rPr lang="en-US" sz="2800" b="1" dirty="0" smtClean="0">
                <a:solidFill>
                  <a:schemeClr val="accent2"/>
                </a:solidFill>
                <a:latin typeface="Times New Roman" pitchFamily="18" charset="0"/>
                <a:cs typeface="Times New Roman" pitchFamily="18" charset="0"/>
              </a:rPr>
              <a:t>/</a:t>
            </a:r>
            <a:r>
              <a:rPr lang="en-US" sz="2800" b="1" dirty="0" err="1" smtClean="0">
                <a:solidFill>
                  <a:schemeClr val="accent2"/>
                </a:solidFill>
                <a:latin typeface="Times New Roman" pitchFamily="18" charset="0"/>
                <a:cs typeface="Times New Roman" pitchFamily="18" charset="0"/>
              </a:rPr>
              <a:t>lysogenic</a:t>
            </a:r>
            <a:r>
              <a:rPr lang="en-US" sz="2800" b="1" dirty="0" smtClean="0">
                <a:solidFill>
                  <a:schemeClr val="accent2"/>
                </a:solidFill>
                <a:latin typeface="Times New Roman" pitchFamily="18" charset="0"/>
                <a:cs typeface="Times New Roman" pitchFamily="18" charset="0"/>
              </a:rPr>
              <a:t> choice</a:t>
            </a:r>
            <a:endParaRPr lang="en-US" sz="2800" b="1" dirty="0">
              <a:solidFill>
                <a:schemeClr val="accent2"/>
              </a:solidFill>
              <a:latin typeface="Times New Roman" pitchFamily="18" charset="0"/>
              <a:cs typeface="Times New Roman" pitchFamily="18" charset="0"/>
            </a:endParaRPr>
          </a:p>
        </p:txBody>
      </p:sp>
      <p:sp>
        <p:nvSpPr>
          <p:cNvPr id="3" name="TextBox 2"/>
          <p:cNvSpPr txBox="1"/>
          <p:nvPr/>
        </p:nvSpPr>
        <p:spPr>
          <a:xfrm>
            <a:off x="457200" y="1066800"/>
            <a:ext cx="8458200" cy="1569660"/>
          </a:xfrm>
          <a:prstGeom prst="rect">
            <a:avLst/>
          </a:prstGeom>
          <a:noFill/>
        </p:spPr>
        <p:txBody>
          <a:bodyPr wrap="square" rtlCol="0">
            <a:spAutoFit/>
          </a:bodyPr>
          <a:lstStyle/>
          <a:p>
            <a:r>
              <a:rPr lang="en-US" dirty="0" smtClean="0">
                <a:latin typeface="Times New Roman" pitchFamily="18" charset="0"/>
                <a:cs typeface="Times New Roman" pitchFamily="18" charset="0"/>
              </a:rPr>
              <a:t>Growth condition good for host cells -&gt; </a:t>
            </a:r>
            <a:r>
              <a:rPr lang="en-US" dirty="0" err="1" smtClean="0">
                <a:latin typeface="Times New Roman" pitchFamily="18" charset="0"/>
                <a:cs typeface="Times New Roman" pitchFamily="18" charset="0"/>
              </a:rPr>
              <a:t>FtsH</a:t>
            </a:r>
            <a:r>
              <a:rPr lang="en-US" dirty="0" smtClean="0">
                <a:latin typeface="Times New Roman" pitchFamily="18" charset="0"/>
                <a:cs typeface="Times New Roman" pitchFamily="18" charset="0"/>
              </a:rPr>
              <a:t> very active -&gt; </a:t>
            </a:r>
          </a:p>
          <a:p>
            <a:r>
              <a:rPr lang="en-US" dirty="0" smtClean="0">
                <a:latin typeface="Times New Roman" pitchFamily="18" charset="0"/>
                <a:cs typeface="Times New Roman" pitchFamily="18" charset="0"/>
              </a:rPr>
              <a:t>CII destroyed -&gt; CI (repressor) not made -&gt; </a:t>
            </a:r>
            <a:r>
              <a:rPr lang="en-US" dirty="0" err="1" smtClean="0">
                <a:latin typeface="Times New Roman" pitchFamily="18" charset="0"/>
                <a:cs typeface="Times New Roman" pitchFamily="18" charset="0"/>
              </a:rPr>
              <a:t>Lytic</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descr="16_Figure30"/>
          <p:cNvPicPr>
            <a:picLocks noChangeAspect="1" noChangeArrowheads="1"/>
          </p:cNvPicPr>
          <p:nvPr/>
        </p:nvPicPr>
        <p:blipFill>
          <a:blip r:embed="rId2" cstate="print"/>
          <a:srcRect/>
          <a:stretch>
            <a:fillRect/>
          </a:stretch>
        </p:blipFill>
        <p:spPr bwMode="auto">
          <a:xfrm>
            <a:off x="1828800" y="2362200"/>
            <a:ext cx="4953000" cy="400139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16_Figure31"/>
          <p:cNvPicPr>
            <a:picLocks noChangeAspect="1" noChangeArrowheads="1"/>
          </p:cNvPicPr>
          <p:nvPr/>
        </p:nvPicPr>
        <p:blipFill>
          <a:blip r:embed="rId2" cstate="print"/>
          <a:srcRect/>
          <a:stretch>
            <a:fillRect/>
          </a:stretch>
        </p:blipFill>
        <p:spPr bwMode="auto">
          <a:xfrm>
            <a:off x="304800" y="2895600"/>
            <a:ext cx="8548687" cy="3724275"/>
          </a:xfrm>
          <a:prstGeom prst="rect">
            <a:avLst/>
          </a:prstGeom>
          <a:noFill/>
        </p:spPr>
      </p:pic>
      <p:sp>
        <p:nvSpPr>
          <p:cNvPr id="5" name="TextBox 4"/>
          <p:cNvSpPr txBox="1"/>
          <p:nvPr/>
        </p:nvSpPr>
        <p:spPr>
          <a:xfrm>
            <a:off x="228600" y="0"/>
            <a:ext cx="8915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Transcriptional </a:t>
            </a:r>
            <a:r>
              <a:rPr lang="en-US" sz="2800" b="1" dirty="0" err="1" smtClean="0">
                <a:solidFill>
                  <a:schemeClr val="accent2"/>
                </a:solidFill>
                <a:latin typeface="Times New Roman" pitchFamily="18" charset="0"/>
                <a:cs typeface="Times New Roman" pitchFamily="18" charset="0"/>
              </a:rPr>
              <a:t>antitermination</a:t>
            </a:r>
            <a:r>
              <a:rPr lang="en-US" sz="2800" b="1" dirty="0" smtClean="0">
                <a:solidFill>
                  <a:schemeClr val="accent2"/>
                </a:solidFill>
                <a:latin typeface="Times New Roman" pitchFamily="18" charset="0"/>
                <a:cs typeface="Times New Roman" pitchFamily="18" charset="0"/>
              </a:rPr>
              <a:t> in </a:t>
            </a:r>
            <a:r>
              <a:rPr lang="en-US" sz="2800" b="1" dirty="0" smtClean="0">
                <a:solidFill>
                  <a:schemeClr val="accent2"/>
                </a:solidFill>
                <a:latin typeface="Symbol" pitchFamily="18" charset="2"/>
                <a:cs typeface="Times New Roman" pitchFamily="18" charset="0"/>
              </a:rPr>
              <a:t>l</a:t>
            </a:r>
            <a:r>
              <a:rPr lang="en-US" sz="2800" b="1" dirty="0" smtClean="0">
                <a:solidFill>
                  <a:schemeClr val="accent2"/>
                </a:solidFill>
                <a:latin typeface="Times New Roman" pitchFamily="18" charset="0"/>
                <a:cs typeface="Times New Roman" pitchFamily="18" charset="0"/>
              </a:rPr>
              <a:t> development</a:t>
            </a:r>
          </a:p>
          <a:p>
            <a:r>
              <a:rPr lang="en-US" sz="2800" b="1" dirty="0" smtClean="0">
                <a:solidFill>
                  <a:schemeClr val="accent2"/>
                </a:solidFill>
                <a:latin typeface="Times New Roman" pitchFamily="18" charset="0"/>
                <a:cs typeface="Times New Roman" pitchFamily="18" charset="0"/>
              </a:rPr>
              <a:t>(transcriptional regulation after initiation)</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304800" y="1066800"/>
            <a:ext cx="85344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Transcription would terminate shortly after RNAP leave promoter unless RNA polymerase has been modified by</a:t>
            </a:r>
            <a:r>
              <a:rPr lang="en-US" b="1" dirty="0" smtClean="0">
                <a:latin typeface="Symbol" pitchFamily="18" charset="2"/>
                <a:cs typeface="Times New Roman" pitchFamily="18" charset="0"/>
              </a:rPr>
              <a:t> l </a:t>
            </a:r>
            <a:r>
              <a:rPr lang="en-US" b="1" dirty="0" smtClean="0">
                <a:latin typeface="Times New Roman" pitchFamily="18" charset="0"/>
                <a:cs typeface="Times New Roman" pitchFamily="18" charset="0"/>
              </a:rPr>
              <a:t>Q and N proteins, thus Q &amp; N are called anti-terminators</a:t>
            </a:r>
            <a:endParaRPr lang="en-US" b="1" dirty="0">
              <a:latin typeface="Times New Roman" pitchFamily="18" charset="0"/>
              <a:cs typeface="Times New Roman" pitchFamily="18" charset="0"/>
            </a:endParaRPr>
          </a:p>
        </p:txBody>
      </p:sp>
      <p:sp>
        <p:nvSpPr>
          <p:cNvPr id="9" name="TextBox 8"/>
          <p:cNvSpPr txBox="1"/>
          <p:nvPr/>
        </p:nvSpPr>
        <p:spPr>
          <a:xfrm>
            <a:off x="6629400" y="2667000"/>
            <a:ext cx="2209800" cy="646331"/>
          </a:xfrm>
          <a:prstGeom prst="rect">
            <a:avLst/>
          </a:prstGeom>
          <a:noFill/>
        </p:spPr>
        <p:txBody>
          <a:bodyPr wrap="square" rtlCol="0">
            <a:spAutoFit/>
          </a:bodyPr>
          <a:lstStyle/>
          <a:p>
            <a:r>
              <a:rPr lang="en-US" sz="1800" dirty="0" smtClean="0"/>
              <a:t>N recognize Sequence RNA</a:t>
            </a:r>
            <a:endParaRPr lang="en-US" sz="1800" dirty="0"/>
          </a:p>
        </p:txBody>
      </p:sp>
      <p:sp>
        <p:nvSpPr>
          <p:cNvPr id="10" name="TextBox 9"/>
          <p:cNvSpPr txBox="1"/>
          <p:nvPr/>
        </p:nvSpPr>
        <p:spPr>
          <a:xfrm>
            <a:off x="2971800" y="4724400"/>
            <a:ext cx="2209800" cy="646331"/>
          </a:xfrm>
          <a:prstGeom prst="rect">
            <a:avLst/>
          </a:prstGeom>
          <a:noFill/>
        </p:spPr>
        <p:txBody>
          <a:bodyPr wrap="square" rtlCol="0">
            <a:spAutoFit/>
          </a:bodyPr>
          <a:lstStyle/>
          <a:p>
            <a:r>
              <a:rPr lang="en-US" sz="1800" dirty="0" smtClean="0"/>
              <a:t>Q</a:t>
            </a:r>
            <a:r>
              <a:rPr lang="en-US" sz="1800" dirty="0" smtClean="0"/>
              <a:t> recognize Sequence DNA</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3075" descr="07002_3"/>
          <p:cNvPicPr>
            <a:picLocks noChangeAspect="1" noChangeArrowheads="1"/>
          </p:cNvPicPr>
          <p:nvPr/>
        </p:nvPicPr>
        <p:blipFill>
          <a:blip r:embed="rId3" cstate="print"/>
          <a:srcRect/>
          <a:stretch>
            <a:fillRect/>
          </a:stretch>
        </p:blipFill>
        <p:spPr bwMode="auto">
          <a:xfrm>
            <a:off x="228600" y="228600"/>
            <a:ext cx="8610600" cy="6061075"/>
          </a:xfrm>
          <a:prstGeom prst="rect">
            <a:avLst/>
          </a:prstGeom>
          <a:noFill/>
          <a:ln w="9525">
            <a:noFill/>
            <a:miter lim="800000"/>
            <a:headEnd/>
            <a:tailEnd/>
          </a:ln>
          <a:effectLst/>
        </p:spPr>
      </p:pic>
      <p:sp>
        <p:nvSpPr>
          <p:cNvPr id="137220" name="Text Box 3076"/>
          <p:cNvSpPr txBox="1">
            <a:spLocks noChangeArrowheads="1"/>
          </p:cNvSpPr>
          <p:nvPr/>
        </p:nvSpPr>
        <p:spPr bwMode="auto">
          <a:xfrm>
            <a:off x="228600" y="4191000"/>
            <a:ext cx="5943600" cy="1616075"/>
          </a:xfrm>
          <a:prstGeom prst="rect">
            <a:avLst/>
          </a:prstGeom>
          <a:noFill/>
          <a:ln w="9525">
            <a:noFill/>
            <a:miter lim="800000"/>
            <a:headEnd/>
            <a:tailEnd/>
          </a:ln>
          <a:effectLst/>
        </p:spPr>
        <p:txBody>
          <a:bodyPr>
            <a:spAutoFit/>
          </a:bodyPr>
          <a:lstStyle/>
          <a:p>
            <a:pPr>
              <a:spcBef>
                <a:spcPct val="50000"/>
              </a:spcBef>
            </a:pPr>
            <a:r>
              <a:rPr lang="en-US" sz="2000" dirty="0">
                <a:latin typeface="Times New Roman" pitchFamily="18" charset="0"/>
                <a:cs typeface="Times New Roman" pitchFamily="18" charset="0"/>
              </a:rPr>
              <a:t>(C) A differentiated cell from an adult cow introduced into an enucleated egg from a different cow can give rise to a calf. Different calves produced from the same differentiated cell donor are genetically identical and are therefore clones of one another.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16_Figure32"/>
          <p:cNvPicPr>
            <a:picLocks noChangeAspect="1" noChangeArrowheads="1"/>
          </p:cNvPicPr>
          <p:nvPr/>
        </p:nvPicPr>
        <p:blipFill>
          <a:blip r:embed="rId2" cstate="print"/>
          <a:srcRect/>
          <a:stretch>
            <a:fillRect/>
          </a:stretch>
        </p:blipFill>
        <p:spPr bwMode="auto">
          <a:xfrm>
            <a:off x="4038600" y="273050"/>
            <a:ext cx="4498975" cy="6584950"/>
          </a:xfrm>
          <a:prstGeom prst="rect">
            <a:avLst/>
          </a:prstGeom>
          <a:noFill/>
        </p:spPr>
      </p:pic>
      <p:sp>
        <p:nvSpPr>
          <p:cNvPr id="5" name="TextBox 4"/>
          <p:cNvSpPr txBox="1"/>
          <p:nvPr/>
        </p:nvSpPr>
        <p:spPr>
          <a:xfrm>
            <a:off x="304800" y="1219200"/>
            <a:ext cx="3352800" cy="1569660"/>
          </a:xfrm>
          <a:prstGeom prst="rect">
            <a:avLst/>
          </a:prstGeom>
          <a:noFill/>
        </p:spPr>
        <p:txBody>
          <a:bodyPr wrap="square" rtlCol="0">
            <a:spAutoFit/>
          </a:bodyPr>
          <a:lstStyle/>
          <a:p>
            <a:r>
              <a:rPr lang="en-US" b="1" dirty="0" smtClean="0">
                <a:latin typeface="Times New Roman" pitchFamily="18" charset="0"/>
                <a:cs typeface="Times New Roman" pitchFamily="18" charset="0"/>
              </a:rPr>
              <a:t>When Q is bound, the RNA polymerase is able to transcribe through the TR’</a:t>
            </a:r>
            <a:endParaRPr lang="en-US" b="1"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384995"/>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Retroregulation</a:t>
            </a:r>
            <a:r>
              <a:rPr lang="en-US" sz="2800" b="1" dirty="0" smtClean="0">
                <a:solidFill>
                  <a:schemeClr val="accent2"/>
                </a:solidFill>
                <a:latin typeface="Times New Roman" pitchFamily="18" charset="0"/>
                <a:cs typeface="Times New Roman" pitchFamily="18" charset="0"/>
              </a:rPr>
              <a:t>: An interplay of controls on RNA synthesis and stability determines </a:t>
            </a:r>
            <a:r>
              <a:rPr lang="en-US" sz="2800" b="1" dirty="0" err="1" smtClean="0">
                <a:solidFill>
                  <a:schemeClr val="accent2"/>
                </a:solidFill>
                <a:latin typeface="Times New Roman" pitchFamily="18" charset="0"/>
                <a:cs typeface="Times New Roman" pitchFamily="18" charset="0"/>
              </a:rPr>
              <a:t>Int</a:t>
            </a:r>
            <a:r>
              <a:rPr lang="en-US" sz="2800" b="1" dirty="0" smtClean="0">
                <a:solidFill>
                  <a:schemeClr val="accent2"/>
                </a:solidFill>
                <a:latin typeface="Times New Roman" pitchFamily="18" charset="0"/>
                <a:cs typeface="Times New Roman" pitchFamily="18" charset="0"/>
              </a:rPr>
              <a:t> (</a:t>
            </a:r>
            <a:r>
              <a:rPr lang="en-US" sz="2800" b="1" dirty="0" err="1" smtClean="0">
                <a:solidFill>
                  <a:schemeClr val="accent2"/>
                </a:solidFill>
                <a:latin typeface="Times New Roman" pitchFamily="18" charset="0"/>
                <a:cs typeface="Times New Roman" pitchFamily="18" charset="0"/>
              </a:rPr>
              <a:t>integrase</a:t>
            </a:r>
            <a:r>
              <a:rPr lang="en-US" sz="2800" b="1" dirty="0" smtClean="0">
                <a:solidFill>
                  <a:schemeClr val="accent2"/>
                </a:solidFill>
                <a:latin typeface="Times New Roman" pitchFamily="18" charset="0"/>
                <a:cs typeface="Times New Roman" pitchFamily="18" charset="0"/>
              </a:rPr>
              <a:t>) gene expression</a:t>
            </a:r>
            <a:endParaRPr lang="en-US" sz="2800" b="1" dirty="0">
              <a:solidFill>
                <a:schemeClr val="accent2"/>
              </a:solidFill>
              <a:latin typeface="Times New Roman" pitchFamily="18" charset="0"/>
              <a:cs typeface="Times New Roman" pitchFamily="18" charset="0"/>
            </a:endParaRPr>
          </a:p>
        </p:txBody>
      </p:sp>
      <p:sp>
        <p:nvSpPr>
          <p:cNvPr id="7" name="TextBox 6"/>
          <p:cNvSpPr txBox="1"/>
          <p:nvPr/>
        </p:nvSpPr>
        <p:spPr>
          <a:xfrm>
            <a:off x="0" y="1295400"/>
            <a:ext cx="8991600" cy="1569660"/>
          </a:xfrm>
          <a:prstGeom prst="rect">
            <a:avLst/>
          </a:prstGeom>
          <a:noFill/>
        </p:spPr>
        <p:txBody>
          <a:bodyPr wrap="square" rtlCol="0">
            <a:spAutoFit/>
          </a:bodyPr>
          <a:lstStyle/>
          <a:p>
            <a:r>
              <a:rPr lang="en-US" dirty="0" smtClean="0">
                <a:latin typeface="Times New Roman" pitchFamily="18" charset="0"/>
                <a:cs typeface="Times New Roman" pitchFamily="18" charset="0"/>
              </a:rPr>
              <a:t>(CII binds to PI’ directly stimulate transcription of  </a:t>
            </a:r>
            <a:r>
              <a:rPr lang="en-US" dirty="0" err="1" smtClean="0">
                <a:latin typeface="Times New Roman" pitchFamily="18" charset="0"/>
                <a:cs typeface="Times New Roman" pitchFamily="18" charset="0"/>
              </a:rPr>
              <a:t>Int</a:t>
            </a:r>
            <a:r>
              <a:rPr lang="en-US" dirty="0" smtClean="0">
                <a:latin typeface="Times New Roman" pitchFamily="18" charset="0"/>
                <a:cs typeface="Times New Roman" pitchFamily="18" charset="0"/>
              </a:rPr>
              <a:t>; But without CII, transcription initiated by PL would also </a:t>
            </a:r>
            <a:r>
              <a:rPr lang="en-US" dirty="0" err="1" smtClean="0">
                <a:latin typeface="Times New Roman" pitchFamily="18" charset="0"/>
                <a:cs typeface="Times New Roman" pitchFamily="18" charset="0"/>
              </a:rPr>
              <a:t>transcrip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a:t>
            </a:r>
            <a:r>
              <a:rPr lang="en-US" dirty="0" smtClean="0">
                <a:latin typeface="Times New Roman" pitchFamily="18" charset="0"/>
                <a:cs typeface="Times New Roman" pitchFamily="18" charset="0"/>
              </a:rPr>
              <a:t>, but is destroyed nuclease).</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6" name="Picture 3" descr="16_Figure20"/>
          <p:cNvPicPr>
            <a:picLocks noChangeAspect="1" noChangeArrowheads="1"/>
          </p:cNvPicPr>
          <p:nvPr/>
        </p:nvPicPr>
        <p:blipFill>
          <a:blip r:embed="rId2" cstate="print"/>
          <a:srcRect/>
          <a:stretch>
            <a:fillRect/>
          </a:stretch>
        </p:blipFill>
        <p:spPr bwMode="auto">
          <a:xfrm>
            <a:off x="2743200" y="2209800"/>
            <a:ext cx="5181600" cy="445179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_Figure30"/>
          <p:cNvPicPr>
            <a:picLocks noChangeAspect="1" noChangeArrowheads="1"/>
          </p:cNvPicPr>
          <p:nvPr/>
        </p:nvPicPr>
        <p:blipFill>
          <a:blip r:embed="rId2" cstate="print"/>
          <a:srcRect/>
          <a:stretch>
            <a:fillRect/>
          </a:stretch>
        </p:blipFill>
        <p:spPr bwMode="auto">
          <a:xfrm>
            <a:off x="3657600" y="0"/>
            <a:ext cx="4953000" cy="4001398"/>
          </a:xfrm>
          <a:prstGeom prst="rect">
            <a:avLst/>
          </a:prstGeom>
          <a:noFill/>
        </p:spPr>
      </p:pic>
      <p:sp>
        <p:nvSpPr>
          <p:cNvPr id="5" name="TextBox 4"/>
          <p:cNvSpPr txBox="1"/>
          <p:nvPr/>
        </p:nvSpPr>
        <p:spPr>
          <a:xfrm>
            <a:off x="0" y="457200"/>
            <a:ext cx="3505200" cy="830997"/>
          </a:xfrm>
          <a:prstGeom prst="rect">
            <a:avLst/>
          </a:prstGeom>
          <a:noFill/>
        </p:spPr>
        <p:txBody>
          <a:bodyPr wrap="square" rtlCol="0">
            <a:spAutoFit/>
          </a:bodyPr>
          <a:lstStyle/>
          <a:p>
            <a:r>
              <a:rPr lang="en-US" dirty="0" smtClean="0">
                <a:latin typeface="Times New Roman" pitchFamily="18" charset="0"/>
                <a:cs typeface="Times New Roman" pitchFamily="18" charset="0"/>
              </a:rPr>
              <a:t> + CII -&gt; CI &amp; </a:t>
            </a:r>
            <a:r>
              <a:rPr lang="en-US" dirty="0" err="1" smtClean="0">
                <a:latin typeface="Times New Roman" pitchFamily="18" charset="0"/>
                <a:cs typeface="Times New Roman" pitchFamily="18" charset="0"/>
              </a:rPr>
              <a:t>Int</a:t>
            </a:r>
            <a:r>
              <a:rPr lang="en-US" dirty="0" smtClean="0">
                <a:latin typeface="Times New Roman" pitchFamily="18" charset="0"/>
                <a:cs typeface="Times New Roman" pitchFamily="18" charset="0"/>
              </a:rPr>
              <a:t> from PI -&gt; </a:t>
            </a:r>
            <a:r>
              <a:rPr lang="en-US" dirty="0" err="1" smtClean="0">
                <a:latin typeface="Times New Roman" pitchFamily="18" charset="0"/>
                <a:cs typeface="Times New Roman" pitchFamily="18" charset="0"/>
              </a:rPr>
              <a:t>lysogenic</a:t>
            </a:r>
            <a:endParaRPr lang="en-US" dirty="0">
              <a:latin typeface="Times New Roman" pitchFamily="18" charset="0"/>
              <a:cs typeface="Times New Roman" pitchFamily="18" charset="0"/>
            </a:endParaRPr>
          </a:p>
        </p:txBody>
      </p:sp>
      <p:sp>
        <p:nvSpPr>
          <p:cNvPr id="6" name="TextBox 5"/>
          <p:cNvSpPr txBox="1"/>
          <p:nvPr/>
        </p:nvSpPr>
        <p:spPr>
          <a:xfrm>
            <a:off x="0" y="2743200"/>
            <a:ext cx="3429000" cy="1200329"/>
          </a:xfrm>
          <a:prstGeom prst="rect">
            <a:avLst/>
          </a:prstGeom>
          <a:noFill/>
        </p:spPr>
        <p:txBody>
          <a:bodyPr wrap="square" rtlCol="0">
            <a:spAutoFit/>
          </a:bodyPr>
          <a:lstStyle/>
          <a:p>
            <a:pPr>
              <a:buFontTx/>
              <a:buChar char="-"/>
            </a:pPr>
            <a:r>
              <a:rPr lang="en-US" dirty="0" smtClean="0">
                <a:solidFill>
                  <a:srgbClr val="FF0000"/>
                </a:solidFill>
                <a:latin typeface="Times New Roman" pitchFamily="18" charset="0"/>
                <a:cs typeface="Times New Roman" pitchFamily="18" charset="0"/>
              </a:rPr>
              <a:t>CII -&gt; PL on -&gt; </a:t>
            </a:r>
            <a:r>
              <a:rPr lang="en-US" dirty="0" err="1" smtClean="0">
                <a:solidFill>
                  <a:srgbClr val="FF0000"/>
                </a:solidFill>
                <a:latin typeface="Times New Roman" pitchFamily="18" charset="0"/>
                <a:cs typeface="Times New Roman" pitchFamily="18" charset="0"/>
              </a:rPr>
              <a:t>Int</a:t>
            </a:r>
            <a:r>
              <a:rPr lang="en-US" dirty="0" smtClean="0">
                <a:solidFill>
                  <a:srgbClr val="FF0000"/>
                </a:solidFill>
                <a:latin typeface="Times New Roman" pitchFamily="18" charset="0"/>
                <a:cs typeface="Times New Roman" pitchFamily="18" charset="0"/>
              </a:rPr>
              <a:t> from PL</a:t>
            </a:r>
          </a:p>
          <a:p>
            <a:r>
              <a:rPr lang="en-US" dirty="0" smtClean="0">
                <a:solidFill>
                  <a:srgbClr val="FF0000"/>
                </a:solidFill>
                <a:latin typeface="Times New Roman" pitchFamily="18" charset="0"/>
                <a:cs typeface="Times New Roman" pitchFamily="18" charset="0"/>
              </a:rPr>
              <a:t>How to prevent this?</a:t>
            </a:r>
            <a:endParaRPr lang="en-US" dirty="0">
              <a:solidFill>
                <a:srgbClr val="FF0000"/>
              </a:solidFill>
              <a:latin typeface="Times New Roman" pitchFamily="18" charset="0"/>
              <a:cs typeface="Times New Roman" pitchFamily="18" charset="0"/>
            </a:endParaRPr>
          </a:p>
        </p:txBody>
      </p:sp>
      <p:pic>
        <p:nvPicPr>
          <p:cNvPr id="7" name="Picture 3" descr="16_Figure26"/>
          <p:cNvPicPr>
            <a:picLocks noChangeAspect="1" noChangeArrowheads="1"/>
          </p:cNvPicPr>
          <p:nvPr/>
        </p:nvPicPr>
        <p:blipFill>
          <a:blip r:embed="rId3" cstate="print"/>
          <a:srcRect/>
          <a:stretch>
            <a:fillRect/>
          </a:stretch>
        </p:blipFill>
        <p:spPr bwMode="auto">
          <a:xfrm>
            <a:off x="4800600" y="4262813"/>
            <a:ext cx="3810000" cy="2595187"/>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6_Figure33"/>
          <p:cNvPicPr>
            <a:picLocks noChangeAspect="1" noChangeArrowheads="1"/>
          </p:cNvPicPr>
          <p:nvPr/>
        </p:nvPicPr>
        <p:blipFill>
          <a:blip r:embed="rId2" cstate="print"/>
          <a:srcRect/>
          <a:stretch>
            <a:fillRect/>
          </a:stretch>
        </p:blipFill>
        <p:spPr bwMode="auto">
          <a:xfrm>
            <a:off x="1752600" y="2057400"/>
            <a:ext cx="5867400" cy="4423787"/>
          </a:xfrm>
          <a:prstGeom prst="rect">
            <a:avLst/>
          </a:prstGeom>
          <a:noFill/>
        </p:spPr>
      </p:pic>
      <p:sp>
        <p:nvSpPr>
          <p:cNvPr id="5" name="Rectangle 4"/>
          <p:cNvSpPr/>
          <p:nvPr/>
        </p:nvSpPr>
        <p:spPr>
          <a:xfrm>
            <a:off x="990600" y="228600"/>
            <a:ext cx="7848600" cy="1569660"/>
          </a:xfrm>
          <a:prstGeom prst="rect">
            <a:avLst/>
          </a:prstGeom>
        </p:spPr>
        <p:txBody>
          <a:bodyPr wrap="square">
            <a:spAutoFit/>
          </a:bodyPr>
          <a:lstStyle/>
          <a:p>
            <a:r>
              <a:rPr lang="en-US" dirty="0" smtClean="0">
                <a:latin typeface="Times New Roman" pitchFamily="18" charset="0"/>
                <a:cs typeface="Times New Roman" pitchFamily="18" charset="0"/>
              </a:rPr>
              <a:t>Left mRNA made from PI stop at the site indicated by the red arrow, RNA made from PL influenced by N protein go through and went beyond stop site can be degraded by nuclease (right)</a:t>
            </a:r>
            <a:endParaRPr lang="en-US"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io.classes.ucsc.edu/bio105l/EXERCISES/PHAGE/map.gif"/>
          <p:cNvPicPr>
            <a:picLocks noChangeAspect="1" noChangeArrowheads="1"/>
          </p:cNvPicPr>
          <p:nvPr/>
        </p:nvPicPr>
        <p:blipFill>
          <a:blip r:embed="rId2" cstate="print"/>
          <a:srcRect/>
          <a:stretch>
            <a:fillRect/>
          </a:stretch>
        </p:blipFill>
        <p:spPr bwMode="auto">
          <a:xfrm>
            <a:off x="228600" y="0"/>
            <a:ext cx="8763000" cy="68138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descr="07003"/>
          <p:cNvPicPr>
            <a:picLocks noChangeAspect="1" noChangeArrowheads="1"/>
          </p:cNvPicPr>
          <p:nvPr/>
        </p:nvPicPr>
        <p:blipFill>
          <a:blip r:embed="rId3" cstate="print"/>
          <a:srcRect/>
          <a:stretch>
            <a:fillRect/>
          </a:stretch>
        </p:blipFill>
        <p:spPr bwMode="auto">
          <a:xfrm>
            <a:off x="685800" y="1447800"/>
            <a:ext cx="3267075" cy="4191000"/>
          </a:xfrm>
          <a:prstGeom prst="rect">
            <a:avLst/>
          </a:prstGeom>
          <a:noFill/>
          <a:ln w="9525">
            <a:noFill/>
            <a:miter lim="800000"/>
            <a:headEnd/>
            <a:tailEnd/>
          </a:ln>
          <a:effectLst/>
        </p:spPr>
      </p:pic>
      <p:sp>
        <p:nvSpPr>
          <p:cNvPr id="136196" name="Text Box 4"/>
          <p:cNvSpPr txBox="1">
            <a:spLocks noChangeArrowheads="1"/>
          </p:cNvSpPr>
          <p:nvPr/>
        </p:nvSpPr>
        <p:spPr bwMode="auto">
          <a:xfrm>
            <a:off x="4419600" y="1143000"/>
            <a:ext cx="4038600" cy="4801314"/>
          </a:xfrm>
          <a:prstGeom prst="rect">
            <a:avLst/>
          </a:prstGeom>
          <a:noFill/>
          <a:ln w="9525">
            <a:noFill/>
            <a:miter lim="800000"/>
            <a:headEnd/>
            <a:tailEnd/>
          </a:ln>
          <a:effectLst/>
        </p:spPr>
        <p:txBody>
          <a:bodyPr>
            <a:spAutoFit/>
          </a:bodyPr>
          <a:lstStyle/>
          <a:p>
            <a:r>
              <a:rPr lang="en-US" sz="1800" b="1" dirty="0">
                <a:latin typeface="Times New Roman" pitchFamily="18" charset="0"/>
                <a:cs typeface="Times New Roman" pitchFamily="18" charset="0"/>
              </a:rPr>
              <a:t>Differences in mRNA expression patterns among different types of human cancer cells.</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This figure summarizes a very large set of measurements in which the mRNA levels of 1800 selected genes (arranged </a:t>
            </a:r>
            <a:r>
              <a:rPr lang="en-US" sz="1800" i="1" dirty="0">
                <a:latin typeface="Times New Roman" pitchFamily="18" charset="0"/>
                <a:cs typeface="Times New Roman" pitchFamily="18" charset="0"/>
              </a:rPr>
              <a:t>top</a:t>
            </a:r>
            <a:r>
              <a:rPr lang="en-US" sz="1800" dirty="0">
                <a:latin typeface="Times New Roman" pitchFamily="18" charset="0"/>
                <a:cs typeface="Times New Roman" pitchFamily="18" charset="0"/>
              </a:rPr>
              <a:t> to </a:t>
            </a:r>
            <a:r>
              <a:rPr lang="en-US" sz="1800" i="1" dirty="0">
                <a:latin typeface="Times New Roman" pitchFamily="18" charset="0"/>
                <a:cs typeface="Times New Roman" pitchFamily="18" charset="0"/>
              </a:rPr>
              <a:t>bottom)</a:t>
            </a:r>
            <a:r>
              <a:rPr lang="en-US" sz="1800" dirty="0">
                <a:latin typeface="Times New Roman" pitchFamily="18" charset="0"/>
                <a:cs typeface="Times New Roman" pitchFamily="18" charset="0"/>
              </a:rPr>
              <a:t> were determined for 142 different human tumors (arranged </a:t>
            </a:r>
            <a:r>
              <a:rPr lang="en-US" sz="1800" i="1" dirty="0">
                <a:latin typeface="Times New Roman" pitchFamily="18" charset="0"/>
                <a:cs typeface="Times New Roman" pitchFamily="18" charset="0"/>
              </a:rPr>
              <a:t>left</a:t>
            </a:r>
            <a:r>
              <a:rPr lang="en-US" sz="1800" dirty="0">
                <a:latin typeface="Times New Roman" pitchFamily="18" charset="0"/>
                <a:cs typeface="Times New Roman" pitchFamily="18" charset="0"/>
              </a:rPr>
              <a:t> to </a:t>
            </a:r>
            <a:r>
              <a:rPr lang="en-US" sz="1800" i="1" dirty="0">
                <a:latin typeface="Times New Roman" pitchFamily="18" charset="0"/>
                <a:cs typeface="Times New Roman" pitchFamily="18" charset="0"/>
              </a:rPr>
              <a:t>right),</a:t>
            </a:r>
            <a:r>
              <a:rPr lang="en-US" sz="1800" dirty="0">
                <a:latin typeface="Times New Roman" pitchFamily="18" charset="0"/>
                <a:cs typeface="Times New Roman" pitchFamily="18" charset="0"/>
              </a:rPr>
              <a:t> each from a different patient. Each small </a:t>
            </a:r>
            <a:r>
              <a:rPr lang="en-US" sz="1800" i="1" dirty="0">
                <a:latin typeface="Times New Roman" pitchFamily="18" charset="0"/>
                <a:cs typeface="Times New Roman" pitchFamily="18" charset="0"/>
              </a:rPr>
              <a:t>red</a:t>
            </a:r>
            <a:r>
              <a:rPr lang="en-US" sz="1800" dirty="0">
                <a:latin typeface="Times New Roman" pitchFamily="18" charset="0"/>
                <a:cs typeface="Times New Roman" pitchFamily="18" charset="0"/>
              </a:rPr>
              <a:t> bar indicates that the given gene in the given tumor is transcribed at a level significantly higher than the average across all the cell lines. Each small </a:t>
            </a:r>
            <a:r>
              <a:rPr lang="en-US" sz="1800" i="1" dirty="0">
                <a:latin typeface="Times New Roman" pitchFamily="18" charset="0"/>
                <a:cs typeface="Times New Roman" pitchFamily="18" charset="0"/>
              </a:rPr>
              <a:t>green</a:t>
            </a:r>
            <a:r>
              <a:rPr lang="en-US" sz="1800" dirty="0">
                <a:latin typeface="Times New Roman" pitchFamily="18" charset="0"/>
                <a:cs typeface="Times New Roman" pitchFamily="18" charset="0"/>
              </a:rPr>
              <a:t> bar indicates a less-than-average expression level, and each </a:t>
            </a:r>
            <a:r>
              <a:rPr lang="en-US" sz="1800" i="1" dirty="0">
                <a:latin typeface="Times New Roman" pitchFamily="18" charset="0"/>
                <a:cs typeface="Times New Roman" pitchFamily="18" charset="0"/>
              </a:rPr>
              <a:t>black</a:t>
            </a:r>
            <a:r>
              <a:rPr lang="en-US" sz="1800" dirty="0">
                <a:latin typeface="Times New Roman" pitchFamily="18" charset="0"/>
                <a:cs typeface="Times New Roman" pitchFamily="18" charset="0"/>
              </a:rPr>
              <a:t> bar denotes an expression level that is close to average across the different tumors. </a:t>
            </a:r>
          </a:p>
        </p:txBody>
      </p:sp>
      <p:sp>
        <p:nvSpPr>
          <p:cNvPr id="136198" name="Text Box 6"/>
          <p:cNvSpPr txBox="1">
            <a:spLocks noChangeArrowheads="1"/>
          </p:cNvSpPr>
          <p:nvPr/>
        </p:nvSpPr>
        <p:spPr bwMode="auto">
          <a:xfrm>
            <a:off x="0" y="152401"/>
            <a:ext cx="84582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chemeClr val="accent2"/>
                </a:solidFill>
                <a:latin typeface="Times New Roman" pitchFamily="18" charset="0"/>
                <a:cs typeface="Times New Roman" pitchFamily="18" charset="0"/>
              </a:rPr>
              <a:t>Different cell types synthesize different sets of proteins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descr="07004"/>
          <p:cNvPicPr>
            <a:picLocks noChangeAspect="1" noChangeArrowheads="1"/>
          </p:cNvPicPr>
          <p:nvPr/>
        </p:nvPicPr>
        <p:blipFill>
          <a:blip r:embed="rId3" cstate="print"/>
          <a:srcRect/>
          <a:stretch>
            <a:fillRect/>
          </a:stretch>
        </p:blipFill>
        <p:spPr bwMode="auto">
          <a:xfrm>
            <a:off x="0" y="2057400"/>
            <a:ext cx="8610600" cy="4003675"/>
          </a:xfrm>
          <a:prstGeom prst="rect">
            <a:avLst/>
          </a:prstGeom>
          <a:noFill/>
          <a:ln w="9525">
            <a:noFill/>
            <a:miter lim="800000"/>
            <a:headEnd/>
            <a:tailEnd/>
          </a:ln>
          <a:effectLst/>
        </p:spPr>
      </p:pic>
      <p:sp>
        <p:nvSpPr>
          <p:cNvPr id="135172" name="Text Box 4"/>
          <p:cNvSpPr txBox="1">
            <a:spLocks noChangeArrowheads="1"/>
          </p:cNvSpPr>
          <p:nvPr/>
        </p:nvSpPr>
        <p:spPr bwMode="auto">
          <a:xfrm>
            <a:off x="0" y="228600"/>
            <a:ext cx="9144000" cy="1569660"/>
          </a:xfrm>
          <a:prstGeom prst="rect">
            <a:avLst/>
          </a:prstGeom>
          <a:noFill/>
          <a:ln w="9525">
            <a:noFill/>
            <a:miter lim="800000"/>
            <a:headEnd/>
            <a:tailEnd/>
          </a:ln>
          <a:effectLst/>
        </p:spPr>
        <p:txBody>
          <a:bodyPr>
            <a:spAutoFit/>
          </a:bodyPr>
          <a:lstStyle/>
          <a:p>
            <a:r>
              <a:rPr lang="en-US" sz="2800" b="1" dirty="0">
                <a:solidFill>
                  <a:schemeClr val="accent2"/>
                </a:solidFill>
                <a:latin typeface="Times New Roman" pitchFamily="18" charset="0"/>
                <a:cs typeface="Times New Roman" pitchFamily="18" charset="0"/>
              </a:rPr>
              <a:t>Differences in the proteins expressed by two human tissues.</a:t>
            </a:r>
          </a:p>
          <a:p>
            <a:r>
              <a:rPr lang="en-US" sz="2000" b="1" dirty="0">
                <a:latin typeface="Times New Roman" pitchFamily="18" charset="0"/>
                <a:cs typeface="Times New Roman" pitchFamily="18" charset="0"/>
              </a:rPr>
              <a:t>In each panel, the proteins have been displayed using two-dimensional </a:t>
            </a:r>
            <a:r>
              <a:rPr lang="en-US" sz="2000" b="1" dirty="0" err="1">
                <a:latin typeface="Times New Roman" pitchFamily="18" charset="0"/>
                <a:cs typeface="Times New Roman" pitchFamily="18" charset="0"/>
              </a:rPr>
              <a:t>polyacrylamide</a:t>
            </a:r>
            <a:r>
              <a:rPr lang="en-US" sz="2000" b="1" dirty="0">
                <a:latin typeface="Times New Roman" pitchFamily="18" charset="0"/>
                <a:cs typeface="Times New Roman" pitchFamily="18" charset="0"/>
              </a:rPr>
              <a:t> gel </a:t>
            </a:r>
            <a:r>
              <a:rPr lang="en-US" sz="2000" b="1" dirty="0" smtClean="0">
                <a:latin typeface="Times New Roman" pitchFamily="18" charset="0"/>
                <a:cs typeface="Times New Roman" pitchFamily="18" charset="0"/>
              </a:rPr>
              <a:t>electrophoresis.</a:t>
            </a:r>
            <a:endParaRPr lang="en-US" sz="20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1028"/>
          <p:cNvSpPr txBox="1">
            <a:spLocks noChangeArrowheads="1"/>
          </p:cNvSpPr>
          <p:nvPr/>
        </p:nvSpPr>
        <p:spPr bwMode="auto">
          <a:xfrm>
            <a:off x="0" y="6019800"/>
            <a:ext cx="8839200" cy="400110"/>
          </a:xfrm>
          <a:prstGeom prst="rect">
            <a:avLst/>
          </a:prstGeom>
          <a:noFill/>
          <a:ln w="9525">
            <a:noFill/>
            <a:miter lim="800000"/>
            <a:headEnd/>
            <a:tailEnd/>
          </a:ln>
          <a:effectLst/>
        </p:spPr>
        <p:txBody>
          <a:bodyPr>
            <a:spAutoFit/>
          </a:bodyPr>
          <a:lstStyle/>
          <a:p>
            <a:r>
              <a:rPr lang="en-US" sz="2000" b="1" dirty="0">
                <a:latin typeface="Times New Roman" pitchFamily="18" charset="0"/>
                <a:cs typeface="Times New Roman" pitchFamily="18" charset="0"/>
              </a:rPr>
              <a:t>Six steps at which </a:t>
            </a:r>
            <a:r>
              <a:rPr lang="en-US" sz="2000" b="1" dirty="0" smtClean="0">
                <a:latin typeface="Times New Roman" pitchFamily="18" charset="0"/>
                <a:cs typeface="Times New Roman" pitchFamily="18" charset="0"/>
              </a:rPr>
              <a:t>eukaryotic </a:t>
            </a:r>
            <a:r>
              <a:rPr lang="en-US" sz="2000" b="1" dirty="0">
                <a:latin typeface="Times New Roman" pitchFamily="18" charset="0"/>
                <a:cs typeface="Times New Roman" pitchFamily="18" charset="0"/>
              </a:rPr>
              <a:t>gene expression can be controlled</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134149" name="Picture 1029" descr="figure 7-05"/>
          <p:cNvPicPr>
            <a:picLocks noChangeAspect="1" noChangeArrowheads="1"/>
          </p:cNvPicPr>
          <p:nvPr/>
        </p:nvPicPr>
        <p:blipFill>
          <a:blip r:embed="rId3" cstate="print"/>
          <a:srcRect/>
          <a:stretch>
            <a:fillRect/>
          </a:stretch>
        </p:blipFill>
        <p:spPr bwMode="auto">
          <a:xfrm>
            <a:off x="228600" y="2286000"/>
            <a:ext cx="8534400" cy="3529013"/>
          </a:xfrm>
          <a:prstGeom prst="rect">
            <a:avLst/>
          </a:prstGeom>
          <a:noFill/>
        </p:spPr>
      </p:pic>
      <p:sp>
        <p:nvSpPr>
          <p:cNvPr id="134150" name="Text Box 1030"/>
          <p:cNvSpPr txBox="1">
            <a:spLocks noChangeArrowheads="1"/>
          </p:cNvSpPr>
          <p:nvPr/>
        </p:nvSpPr>
        <p:spPr bwMode="auto">
          <a:xfrm>
            <a:off x="0" y="0"/>
            <a:ext cx="8763000" cy="830997"/>
          </a:xfrm>
          <a:prstGeom prst="rect">
            <a:avLst/>
          </a:prstGeom>
          <a:noFill/>
          <a:ln w="9525">
            <a:noFill/>
            <a:miter lim="800000"/>
            <a:headEnd/>
            <a:tailEnd/>
          </a:ln>
          <a:effectLst/>
        </p:spPr>
        <p:txBody>
          <a:bodyPr>
            <a:spAutoFit/>
          </a:bodyPr>
          <a:lstStyle/>
          <a:p>
            <a:pPr>
              <a:spcBef>
                <a:spcPct val="50000"/>
              </a:spcBef>
            </a:pPr>
            <a:r>
              <a:rPr lang="en-US" b="1" dirty="0">
                <a:solidFill>
                  <a:schemeClr val="accent2"/>
                </a:solidFill>
                <a:latin typeface="Times New Roman" pitchFamily="18" charset="0"/>
                <a:cs typeface="Times New Roman" pitchFamily="18" charset="0"/>
              </a:rPr>
              <a:t>External signals can cause a cell to change the expression of its genes</a:t>
            </a:r>
          </a:p>
        </p:txBody>
      </p:sp>
      <p:sp>
        <p:nvSpPr>
          <p:cNvPr id="134152" name="Text Box 1032"/>
          <p:cNvSpPr txBox="1">
            <a:spLocks noChangeArrowheads="1"/>
          </p:cNvSpPr>
          <p:nvPr/>
        </p:nvSpPr>
        <p:spPr bwMode="auto">
          <a:xfrm>
            <a:off x="0" y="1371600"/>
            <a:ext cx="6858000" cy="457200"/>
          </a:xfrm>
          <a:prstGeom prst="rect">
            <a:avLst/>
          </a:prstGeom>
          <a:noFill/>
          <a:ln w="9525">
            <a:noFill/>
            <a:miter lim="800000"/>
            <a:headEnd/>
            <a:tailEnd/>
          </a:ln>
          <a:effectLst/>
        </p:spPr>
        <p:txBody>
          <a:bodyPr>
            <a:spAutoFit/>
          </a:bodyPr>
          <a:lstStyle/>
          <a:p>
            <a:r>
              <a:rPr lang="en-US" b="1" dirty="0">
                <a:solidFill>
                  <a:schemeClr val="accent2"/>
                </a:solidFill>
                <a:latin typeface="Times New Roman" pitchFamily="18" charset="0"/>
                <a:cs typeface="Times New Roman" pitchFamily="18" charset="0"/>
              </a:rPr>
              <a:t>Gene expression can be regulated at many steps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6_Figure01"/>
          <p:cNvPicPr>
            <a:picLocks noChangeAspect="1" noChangeArrowheads="1"/>
          </p:cNvPicPr>
          <p:nvPr/>
        </p:nvPicPr>
        <p:blipFill>
          <a:blip r:embed="rId2" cstate="print"/>
          <a:srcRect/>
          <a:stretch>
            <a:fillRect/>
          </a:stretch>
        </p:blipFill>
        <p:spPr bwMode="auto">
          <a:xfrm>
            <a:off x="4953000" y="1371600"/>
            <a:ext cx="3832225" cy="5129418"/>
          </a:xfrm>
          <a:prstGeom prst="rect">
            <a:avLst/>
          </a:prstGeom>
          <a:noFill/>
        </p:spPr>
      </p:pic>
      <p:sp>
        <p:nvSpPr>
          <p:cNvPr id="5" name="TextBox 4"/>
          <p:cNvSpPr txBox="1"/>
          <p:nvPr/>
        </p:nvSpPr>
        <p:spPr>
          <a:xfrm>
            <a:off x="0" y="0"/>
            <a:ext cx="91440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Transcription regulation in prokaryotes</a:t>
            </a:r>
            <a:endParaRPr lang="en-US" sz="3600" b="1" dirty="0">
              <a:solidFill>
                <a:srgbClr val="FF0000"/>
              </a:solidFill>
              <a:latin typeface="Times New Roman" pitchFamily="18" charset="0"/>
              <a:cs typeface="Times New Roman" pitchFamily="18" charset="0"/>
            </a:endParaRPr>
          </a:p>
        </p:txBody>
      </p:sp>
      <p:sp>
        <p:nvSpPr>
          <p:cNvPr id="6" name="TextBox 5"/>
          <p:cNvSpPr txBox="1"/>
          <p:nvPr/>
        </p:nvSpPr>
        <p:spPr>
          <a:xfrm>
            <a:off x="228600" y="533400"/>
            <a:ext cx="70104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PRINCIPLES OF TRANSCRITION REGULATION</a:t>
            </a:r>
            <a:endParaRPr lang="en-US" sz="3200" b="1" dirty="0">
              <a:solidFill>
                <a:srgbClr val="FF0000"/>
              </a:solidFill>
              <a:latin typeface="Times New Roman" pitchFamily="18" charset="0"/>
              <a:cs typeface="Times New Roman" pitchFamily="18" charset="0"/>
            </a:endParaRPr>
          </a:p>
        </p:txBody>
      </p:sp>
      <p:sp>
        <p:nvSpPr>
          <p:cNvPr id="7" name="TextBox 6"/>
          <p:cNvSpPr txBox="1"/>
          <p:nvPr/>
        </p:nvSpPr>
        <p:spPr>
          <a:xfrm>
            <a:off x="228600" y="1905000"/>
            <a:ext cx="4572000" cy="2677656"/>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Gene expression is controlled by regulatory proteins</a:t>
            </a:r>
          </a:p>
          <a:p>
            <a:r>
              <a:rPr lang="en-US" sz="2800" b="1" dirty="0" smtClean="0">
                <a:solidFill>
                  <a:schemeClr val="accent2"/>
                </a:solidFill>
                <a:latin typeface="Times New Roman" pitchFamily="18" charset="0"/>
                <a:cs typeface="Times New Roman" pitchFamily="18" charset="0"/>
              </a:rPr>
              <a:t>(Activators and repressors act the level of transcription initiation)</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Watson_TEMP">
  <a:themeElements>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son_TEM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s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s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s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s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s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s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s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s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s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s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s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HD:Users:vbrucja:Desktop:WATSON_IMAGE_PRES:Watson_TEMP.pot</Template>
  <TotalTime>3224</TotalTime>
  <Words>1721</Words>
  <Application>Microsoft Office PowerPoint</Application>
  <PresentationFormat>On-screen Show (4:3)</PresentationFormat>
  <Paragraphs>122</Paragraphs>
  <Slides>54</Slides>
  <Notes>15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Watson_TEMP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Company>Pearson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16_Figure01.jpg</dc:title>
  <dc:creator>James Bruce</dc:creator>
  <cp:lastModifiedBy>junghuei</cp:lastModifiedBy>
  <cp:revision>103</cp:revision>
  <dcterms:created xsi:type="dcterms:W3CDTF">2008-01-29T02:39:23Z</dcterms:created>
  <dcterms:modified xsi:type="dcterms:W3CDTF">2012-04-24T17:15:23Z</dcterms:modified>
</cp:coreProperties>
</file>